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12C1D-B66B-4A26-820C-4EDD4FA4899E}" type="datetimeFigureOut">
              <a:rPr lang="de-AT" smtClean="0"/>
              <a:pPr/>
              <a:t>14.01.2018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22EF3-8016-43FC-9CE6-A511D622BDF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DP-575 </a:t>
            </a:r>
            <a:r>
              <a:rPr lang="de-AT" dirty="0" err="1" smtClean="0"/>
              <a:t>Pinout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395536" y="2316936"/>
            <a:ext cx="16515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200" dirty="0" err="1" smtClean="0"/>
              <a:t>HomeSensVCC</a:t>
            </a:r>
            <a:r>
              <a:rPr lang="de-AT" sz="1200" dirty="0" smtClean="0"/>
              <a:t>   01</a:t>
            </a:r>
          </a:p>
          <a:p>
            <a:pPr algn="r"/>
            <a:r>
              <a:rPr lang="de-AT" sz="1200" dirty="0" smtClean="0"/>
              <a:t>02</a:t>
            </a:r>
          </a:p>
          <a:p>
            <a:pPr algn="r"/>
            <a:r>
              <a:rPr lang="de-AT" sz="1200" dirty="0" smtClean="0"/>
              <a:t> </a:t>
            </a:r>
            <a:r>
              <a:rPr lang="de-AT" sz="1200" dirty="0" err="1" smtClean="0"/>
              <a:t>HomeSensorOC</a:t>
            </a:r>
            <a:r>
              <a:rPr lang="de-AT" sz="1200" dirty="0" smtClean="0"/>
              <a:t>  03</a:t>
            </a:r>
          </a:p>
          <a:p>
            <a:pPr algn="r"/>
            <a:r>
              <a:rPr lang="de-AT" sz="1200" dirty="0" smtClean="0"/>
              <a:t>Rotation Pulse           04</a:t>
            </a:r>
          </a:p>
          <a:p>
            <a:pPr algn="r"/>
            <a:r>
              <a:rPr lang="de-AT" sz="1200" dirty="0" smtClean="0"/>
              <a:t> </a:t>
            </a:r>
            <a:r>
              <a:rPr lang="de-AT" sz="1200" dirty="0" err="1" smtClean="0"/>
              <a:t>Logic</a:t>
            </a:r>
            <a:r>
              <a:rPr lang="de-AT" sz="1200" dirty="0" smtClean="0"/>
              <a:t> GND                  05</a:t>
            </a:r>
          </a:p>
          <a:p>
            <a:pPr algn="r"/>
            <a:r>
              <a:rPr lang="de-AT" sz="1200" dirty="0" smtClean="0"/>
              <a:t>Motor -                        06</a:t>
            </a:r>
          </a:p>
          <a:p>
            <a:pPr algn="r"/>
            <a:r>
              <a:rPr lang="de-AT" sz="1200" dirty="0" smtClean="0"/>
              <a:t>Motor +                       07</a:t>
            </a:r>
          </a:p>
          <a:p>
            <a:pPr algn="r"/>
            <a:r>
              <a:rPr lang="de-AT" sz="1200" dirty="0" smtClean="0"/>
              <a:t>Line Feed                    08</a:t>
            </a:r>
          </a:p>
          <a:p>
            <a:pPr algn="r"/>
            <a:r>
              <a:rPr lang="de-AT" sz="1200" dirty="0" err="1" smtClean="0"/>
              <a:t>Ribbon</a:t>
            </a:r>
            <a:r>
              <a:rPr lang="de-AT" sz="1200" dirty="0" smtClean="0"/>
              <a:t> Select             09</a:t>
            </a:r>
          </a:p>
          <a:p>
            <a:pPr algn="r"/>
            <a:r>
              <a:rPr lang="de-AT" sz="1200" dirty="0" smtClean="0"/>
              <a:t>Solenoid Common     10</a:t>
            </a:r>
          </a:p>
          <a:p>
            <a:pPr algn="r"/>
            <a:r>
              <a:rPr lang="de-AT" sz="1200" dirty="0" smtClean="0"/>
              <a:t>Matrix </a:t>
            </a:r>
            <a:r>
              <a:rPr lang="de-AT" sz="1200" dirty="0" err="1" smtClean="0"/>
              <a:t>Row</a:t>
            </a:r>
            <a:r>
              <a:rPr lang="de-AT" sz="1200" dirty="0" smtClean="0"/>
              <a:t> 6             11</a:t>
            </a:r>
          </a:p>
          <a:p>
            <a:pPr algn="r"/>
            <a:r>
              <a:rPr lang="de-AT" sz="1200" dirty="0" smtClean="0"/>
              <a:t>Matrix </a:t>
            </a:r>
            <a:r>
              <a:rPr lang="de-AT" sz="1200" dirty="0" err="1" smtClean="0"/>
              <a:t>Row</a:t>
            </a:r>
            <a:r>
              <a:rPr lang="de-AT" sz="1200" dirty="0" smtClean="0"/>
              <a:t> 5              12</a:t>
            </a:r>
          </a:p>
          <a:p>
            <a:pPr algn="r"/>
            <a:r>
              <a:rPr lang="de-AT" sz="1200" dirty="0" smtClean="0"/>
              <a:t>Matrix </a:t>
            </a:r>
            <a:r>
              <a:rPr lang="de-AT" sz="1200" dirty="0" err="1" smtClean="0"/>
              <a:t>Row</a:t>
            </a:r>
            <a:r>
              <a:rPr lang="de-AT" sz="1200" dirty="0" smtClean="0"/>
              <a:t> 4              13</a:t>
            </a:r>
          </a:p>
          <a:p>
            <a:pPr algn="r"/>
            <a:r>
              <a:rPr lang="de-AT" sz="1200" dirty="0" smtClean="0"/>
              <a:t>Matrix </a:t>
            </a:r>
            <a:r>
              <a:rPr lang="de-AT" sz="1200" dirty="0" err="1" smtClean="0"/>
              <a:t>Row</a:t>
            </a:r>
            <a:r>
              <a:rPr lang="de-AT" sz="1200" dirty="0" smtClean="0"/>
              <a:t> 3              14</a:t>
            </a:r>
          </a:p>
          <a:p>
            <a:pPr algn="r"/>
            <a:r>
              <a:rPr lang="de-AT" sz="1200" dirty="0" smtClean="0"/>
              <a:t>Matrix </a:t>
            </a:r>
            <a:r>
              <a:rPr lang="de-AT" sz="1200" dirty="0" err="1" smtClean="0"/>
              <a:t>Row</a:t>
            </a:r>
            <a:r>
              <a:rPr lang="de-AT" sz="1200" dirty="0" smtClean="0"/>
              <a:t> 2              15</a:t>
            </a:r>
          </a:p>
          <a:p>
            <a:pPr algn="r"/>
            <a:r>
              <a:rPr lang="de-AT" sz="1200" dirty="0" smtClean="0"/>
              <a:t>Matrix </a:t>
            </a:r>
            <a:r>
              <a:rPr lang="de-AT" sz="1200" dirty="0" err="1" smtClean="0"/>
              <a:t>Row</a:t>
            </a:r>
            <a:r>
              <a:rPr lang="de-AT" sz="1200" dirty="0" smtClean="0"/>
              <a:t> 1              16</a:t>
            </a:r>
          </a:p>
          <a:p>
            <a:pPr algn="r"/>
            <a:r>
              <a:rPr lang="de-AT" sz="1200" dirty="0" smtClean="0"/>
              <a:t>Matrix </a:t>
            </a:r>
            <a:r>
              <a:rPr lang="de-AT" sz="1200" dirty="0" err="1" smtClean="0"/>
              <a:t>Row</a:t>
            </a:r>
            <a:r>
              <a:rPr lang="de-AT" sz="1200" dirty="0" smtClean="0"/>
              <a:t> 0              17</a:t>
            </a:r>
          </a:p>
          <a:p>
            <a:pPr algn="r"/>
            <a:r>
              <a:rPr lang="de-AT" sz="1200" dirty="0" err="1" smtClean="0"/>
              <a:t>Logic</a:t>
            </a:r>
            <a:r>
              <a:rPr lang="de-AT" sz="1200" dirty="0" smtClean="0"/>
              <a:t> VCC                    18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065395" y="2460952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ieren 35"/>
          <p:cNvGrpSpPr/>
          <p:nvPr/>
        </p:nvGrpSpPr>
        <p:grpSpPr>
          <a:xfrm>
            <a:off x="3793587" y="1740872"/>
            <a:ext cx="504056" cy="648072"/>
            <a:chOff x="2843808" y="1844824"/>
            <a:chExt cx="504056" cy="648072"/>
          </a:xfrm>
        </p:grpSpPr>
        <p:sp>
          <p:nvSpPr>
            <p:cNvPr id="11" name="Rechteck 10"/>
            <p:cNvSpPr/>
            <p:nvPr/>
          </p:nvSpPr>
          <p:spPr>
            <a:xfrm>
              <a:off x="2843808" y="1916832"/>
              <a:ext cx="432048" cy="36004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900" dirty="0" smtClean="0">
                  <a:solidFill>
                    <a:schemeClr val="tx1"/>
                  </a:solidFill>
                </a:rPr>
                <a:t>6852</a:t>
              </a:r>
            </a:p>
            <a:p>
              <a:pPr algn="ctr"/>
              <a:r>
                <a:rPr lang="de-AT" sz="900" dirty="0" smtClean="0">
                  <a:solidFill>
                    <a:schemeClr val="tx1"/>
                  </a:solidFill>
                </a:rPr>
                <a:t>2.53</a:t>
              </a:r>
              <a:endParaRPr lang="de-AT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>
            <a:xfrm flipV="1">
              <a:off x="2843808" y="1844824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2843808" y="1844824"/>
              <a:ext cx="5040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 flipH="1">
              <a:off x="3275856" y="1844824"/>
              <a:ext cx="72008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>
            <a:xfrm>
              <a:off x="3347864" y="1844824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>
            <a:xfrm flipV="1">
              <a:off x="3275856" y="2204864"/>
              <a:ext cx="72008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2915816" y="2276872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>
            <a:xfrm>
              <a:off x="3203848" y="2276872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>
            <a:xfrm>
              <a:off x="3059832" y="2276872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feld 36"/>
          <p:cNvSpPr txBox="1"/>
          <p:nvPr/>
        </p:nvSpPr>
        <p:spPr>
          <a:xfrm>
            <a:off x="2857483" y="1740872"/>
            <a:ext cx="859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Hall Sensor</a:t>
            </a:r>
          </a:p>
          <a:p>
            <a:r>
              <a:rPr lang="de-AT" sz="800" dirty="0" err="1" smtClean="0"/>
              <a:t>Detects</a:t>
            </a:r>
            <a:r>
              <a:rPr lang="de-AT" sz="800" dirty="0" smtClean="0"/>
              <a:t> </a:t>
            </a:r>
            <a:r>
              <a:rPr lang="de-AT" sz="800" dirty="0" err="1" smtClean="0"/>
              <a:t>carriage</a:t>
            </a:r>
            <a:endParaRPr lang="de-AT" sz="800" dirty="0" smtClean="0"/>
          </a:p>
          <a:p>
            <a:r>
              <a:rPr lang="de-AT" sz="800" dirty="0" smtClean="0"/>
              <a:t>In </a:t>
            </a:r>
            <a:r>
              <a:rPr lang="de-AT" sz="800" dirty="0" err="1" smtClean="0"/>
              <a:t>left</a:t>
            </a:r>
            <a:r>
              <a:rPr lang="de-AT" sz="800" dirty="0" smtClean="0"/>
              <a:t> </a:t>
            </a:r>
            <a:r>
              <a:rPr lang="de-AT" sz="800" dirty="0" err="1" smtClean="0"/>
              <a:t>home</a:t>
            </a:r>
            <a:endParaRPr lang="de-AT" sz="800" dirty="0" smtClean="0"/>
          </a:p>
        </p:txBody>
      </p:sp>
      <p:cxnSp>
        <p:nvCxnSpPr>
          <p:cNvPr id="39" name="Gerade Verbindung 38"/>
          <p:cNvCxnSpPr/>
          <p:nvPr/>
        </p:nvCxnSpPr>
        <p:spPr>
          <a:xfrm flipV="1">
            <a:off x="3361539" y="2388944"/>
            <a:ext cx="50405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3361539" y="2244928"/>
            <a:ext cx="4571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err="1" smtClean="0"/>
              <a:t>brown</a:t>
            </a:r>
            <a:endParaRPr lang="de-AT" sz="800" dirty="0" smtClean="0"/>
          </a:p>
        </p:txBody>
      </p:sp>
      <p:cxnSp>
        <p:nvCxnSpPr>
          <p:cNvPr id="43" name="Gerade Verbindung 42"/>
          <p:cNvCxnSpPr/>
          <p:nvPr/>
        </p:nvCxnSpPr>
        <p:spPr>
          <a:xfrm>
            <a:off x="2065395" y="260496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hteck 44"/>
          <p:cNvSpPr/>
          <p:nvPr/>
        </p:nvSpPr>
        <p:spPr>
          <a:xfrm>
            <a:off x="3145515" y="2532960"/>
            <a:ext cx="216024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6" name="Textfeld 45"/>
          <p:cNvSpPr txBox="1"/>
          <p:nvPr/>
        </p:nvSpPr>
        <p:spPr>
          <a:xfrm>
            <a:off x="3361539" y="2460952"/>
            <a:ext cx="5597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„R“ (</a:t>
            </a:r>
            <a:r>
              <a:rPr lang="de-AT" sz="800" dirty="0" err="1" smtClean="0"/>
              <a:t>n.c</a:t>
            </a:r>
            <a:r>
              <a:rPr lang="de-AT" sz="800" dirty="0" smtClean="0"/>
              <a:t>.)</a:t>
            </a:r>
          </a:p>
        </p:txBody>
      </p:sp>
      <p:cxnSp>
        <p:nvCxnSpPr>
          <p:cNvPr id="49" name="Gerade Verbindung 48"/>
          <p:cNvCxnSpPr/>
          <p:nvPr/>
        </p:nvCxnSpPr>
        <p:spPr>
          <a:xfrm>
            <a:off x="4153627" y="2388944"/>
            <a:ext cx="14401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2065395" y="2820992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4153627" y="2532960"/>
            <a:ext cx="4780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orange</a:t>
            </a:r>
          </a:p>
        </p:txBody>
      </p:sp>
      <p:grpSp>
        <p:nvGrpSpPr>
          <p:cNvPr id="67" name="Gruppieren 66"/>
          <p:cNvGrpSpPr/>
          <p:nvPr/>
        </p:nvGrpSpPr>
        <p:grpSpPr>
          <a:xfrm>
            <a:off x="5089731" y="1586413"/>
            <a:ext cx="507355" cy="730523"/>
            <a:chOff x="3851920" y="1330325"/>
            <a:chExt cx="507355" cy="730523"/>
          </a:xfrm>
        </p:grpSpPr>
        <p:sp>
          <p:nvSpPr>
            <p:cNvPr id="55" name="Rechteck 54"/>
            <p:cNvSpPr/>
            <p:nvPr/>
          </p:nvSpPr>
          <p:spPr>
            <a:xfrm>
              <a:off x="3851920" y="1484784"/>
              <a:ext cx="432048" cy="36004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600" dirty="0" smtClean="0">
                  <a:solidFill>
                    <a:schemeClr val="tx1"/>
                  </a:solidFill>
                </a:rPr>
                <a:t>C945</a:t>
              </a:r>
            </a:p>
            <a:p>
              <a:pPr algn="ctr"/>
              <a:r>
                <a:rPr lang="de-AT" sz="600" dirty="0" smtClean="0">
                  <a:solidFill>
                    <a:schemeClr val="tx1"/>
                  </a:solidFill>
                </a:rPr>
                <a:t>01.21A</a:t>
              </a:r>
              <a:endParaRPr lang="de-AT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Gerade Verbindung 55"/>
            <p:cNvCxnSpPr/>
            <p:nvPr/>
          </p:nvCxnSpPr>
          <p:spPr>
            <a:xfrm flipV="1">
              <a:off x="3851920" y="1412776"/>
              <a:ext cx="0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>
            <a:xfrm flipH="1">
              <a:off x="4283968" y="1412776"/>
              <a:ext cx="72008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>
            <a:xfrm>
              <a:off x="4355976" y="1412776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>
            <a:xfrm flipV="1">
              <a:off x="4283968" y="1772816"/>
              <a:ext cx="72008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/>
          </p:nvCxnSpPr>
          <p:spPr>
            <a:xfrm>
              <a:off x="3923928" y="1844824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/>
          </p:nvCxnSpPr>
          <p:spPr>
            <a:xfrm>
              <a:off x="4211960" y="1844824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/>
          </p:nvCxnSpPr>
          <p:spPr>
            <a:xfrm>
              <a:off x="4067944" y="1844824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Freihandform 65"/>
            <p:cNvSpPr/>
            <p:nvPr/>
          </p:nvSpPr>
          <p:spPr>
            <a:xfrm>
              <a:off x="3854450" y="1330325"/>
              <a:ext cx="504825" cy="103717"/>
            </a:xfrm>
            <a:custGeom>
              <a:avLst/>
              <a:gdLst>
                <a:gd name="connsiteX0" fmla="*/ 0 w 504825"/>
                <a:gd name="connsiteY0" fmla="*/ 73025 h 103717"/>
                <a:gd name="connsiteX1" fmla="*/ 107950 w 504825"/>
                <a:gd name="connsiteY1" fmla="*/ 9525 h 103717"/>
                <a:gd name="connsiteX2" fmla="*/ 431800 w 504825"/>
                <a:gd name="connsiteY2" fmla="*/ 15875 h 103717"/>
                <a:gd name="connsiteX3" fmla="*/ 495300 w 504825"/>
                <a:gd name="connsiteY3" fmla="*/ 92075 h 103717"/>
                <a:gd name="connsiteX4" fmla="*/ 488950 w 504825"/>
                <a:gd name="connsiteY4" fmla="*/ 85725 h 103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825" h="103717">
                  <a:moveTo>
                    <a:pt x="0" y="73025"/>
                  </a:moveTo>
                  <a:cubicBezTo>
                    <a:pt x="17991" y="46037"/>
                    <a:pt x="35983" y="19050"/>
                    <a:pt x="107950" y="9525"/>
                  </a:cubicBezTo>
                  <a:cubicBezTo>
                    <a:pt x="179917" y="0"/>
                    <a:pt x="367242" y="2117"/>
                    <a:pt x="431800" y="15875"/>
                  </a:cubicBezTo>
                  <a:cubicBezTo>
                    <a:pt x="496358" y="29633"/>
                    <a:pt x="485775" y="80433"/>
                    <a:pt x="495300" y="92075"/>
                  </a:cubicBezTo>
                  <a:cubicBezTo>
                    <a:pt x="504825" y="103717"/>
                    <a:pt x="496887" y="94721"/>
                    <a:pt x="488950" y="85725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cxnSp>
        <p:nvCxnSpPr>
          <p:cNvPr id="69" name="Gerade Verbindung 68"/>
          <p:cNvCxnSpPr/>
          <p:nvPr/>
        </p:nvCxnSpPr>
        <p:spPr>
          <a:xfrm>
            <a:off x="2065395" y="2965008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>
            <a:off x="5305755" y="2532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2065395" y="3181032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>
            <a:off x="5161739" y="253296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>
            <a:off x="4009611" y="2388944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lipse 84"/>
          <p:cNvSpPr/>
          <p:nvPr/>
        </p:nvSpPr>
        <p:spPr>
          <a:xfrm>
            <a:off x="3937603" y="3109024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6" name="Ellipse 85"/>
          <p:cNvSpPr/>
          <p:nvPr/>
        </p:nvSpPr>
        <p:spPr>
          <a:xfrm>
            <a:off x="5089731" y="3109024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7" name="Textfeld 86"/>
          <p:cNvSpPr txBox="1"/>
          <p:nvPr/>
        </p:nvSpPr>
        <p:spPr>
          <a:xfrm>
            <a:off x="3793587" y="2532960"/>
            <a:ext cx="4026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err="1" smtClean="0"/>
              <a:t>black</a:t>
            </a:r>
            <a:endParaRPr lang="de-AT" sz="800" dirty="0" smtClean="0"/>
          </a:p>
        </p:txBody>
      </p:sp>
      <p:sp>
        <p:nvSpPr>
          <p:cNvPr id="88" name="Rechteck 87"/>
          <p:cNvSpPr/>
          <p:nvPr/>
        </p:nvSpPr>
        <p:spPr>
          <a:xfrm>
            <a:off x="5305755" y="3109024"/>
            <a:ext cx="360040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800" dirty="0" smtClean="0">
                <a:solidFill>
                  <a:schemeClr val="tx1"/>
                </a:solidFill>
              </a:rPr>
              <a:t>6k2</a:t>
            </a:r>
            <a:endParaRPr lang="de-AT" sz="800" dirty="0">
              <a:solidFill>
                <a:schemeClr val="tx1"/>
              </a:solidFill>
            </a:endParaRPr>
          </a:p>
        </p:txBody>
      </p:sp>
      <p:cxnSp>
        <p:nvCxnSpPr>
          <p:cNvPr id="90" name="Gerade Verbindung 89"/>
          <p:cNvCxnSpPr>
            <a:stCxn id="88" idx="1"/>
            <a:endCxn id="86" idx="6"/>
          </p:cNvCxnSpPr>
          <p:nvPr/>
        </p:nvCxnSpPr>
        <p:spPr>
          <a:xfrm flipH="1">
            <a:off x="5233747" y="3181032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>
            <a:stCxn id="88" idx="3"/>
          </p:cNvCxnSpPr>
          <p:nvPr/>
        </p:nvCxnSpPr>
        <p:spPr>
          <a:xfrm>
            <a:off x="5665795" y="318103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flipV="1">
            <a:off x="5881819" y="296500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Gleichschenkliges Dreieck 103"/>
          <p:cNvSpPr/>
          <p:nvPr/>
        </p:nvSpPr>
        <p:spPr>
          <a:xfrm>
            <a:off x="6516216" y="2924944"/>
            <a:ext cx="288032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06" name="Gerade Verbindung 105"/>
          <p:cNvCxnSpPr/>
          <p:nvPr/>
        </p:nvCxnSpPr>
        <p:spPr>
          <a:xfrm>
            <a:off x="6516216" y="2924944"/>
            <a:ext cx="2880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107"/>
          <p:cNvCxnSpPr/>
          <p:nvPr/>
        </p:nvCxnSpPr>
        <p:spPr>
          <a:xfrm>
            <a:off x="6889931" y="303701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hteck 108"/>
          <p:cNvSpPr/>
          <p:nvPr/>
        </p:nvSpPr>
        <p:spPr>
          <a:xfrm>
            <a:off x="6457883" y="2820992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11" name="Gerade Verbindung 110"/>
          <p:cNvCxnSpPr/>
          <p:nvPr/>
        </p:nvCxnSpPr>
        <p:spPr>
          <a:xfrm>
            <a:off x="6660232" y="2636912"/>
            <a:ext cx="13675" cy="832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7538003" y="267697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V="1">
            <a:off x="7538003" y="33250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feld 115"/>
          <p:cNvSpPr txBox="1"/>
          <p:nvPr/>
        </p:nvSpPr>
        <p:spPr>
          <a:xfrm>
            <a:off x="7754027" y="2965008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Motor Rotation </a:t>
            </a:r>
            <a:r>
              <a:rPr lang="de-AT" sz="800" dirty="0" smtClean="0"/>
              <a:t>Sensor</a:t>
            </a:r>
          </a:p>
          <a:p>
            <a:r>
              <a:rPr lang="de-AT" sz="800" dirty="0" smtClean="0"/>
              <a:t>Sharp 1S04</a:t>
            </a:r>
          </a:p>
          <a:p>
            <a:r>
              <a:rPr lang="de-AT" sz="800" dirty="0" err="1" smtClean="0"/>
              <a:t>Photointerruptor</a:t>
            </a:r>
            <a:endParaRPr lang="de-AT" sz="800" dirty="0" smtClean="0"/>
          </a:p>
        </p:txBody>
      </p:sp>
      <p:cxnSp>
        <p:nvCxnSpPr>
          <p:cNvPr id="122" name="Gerade Verbindung 121"/>
          <p:cNvCxnSpPr/>
          <p:nvPr/>
        </p:nvCxnSpPr>
        <p:spPr>
          <a:xfrm flipV="1">
            <a:off x="6673907" y="3469064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hteck 122"/>
          <p:cNvSpPr/>
          <p:nvPr/>
        </p:nvSpPr>
        <p:spPr>
          <a:xfrm>
            <a:off x="6156176" y="3573016"/>
            <a:ext cx="360040" cy="144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800" dirty="0" smtClean="0">
                <a:solidFill>
                  <a:schemeClr val="tx1"/>
                </a:solidFill>
              </a:rPr>
              <a:t>47R</a:t>
            </a:r>
            <a:endParaRPr lang="de-AT" sz="800" dirty="0">
              <a:solidFill>
                <a:schemeClr val="tx1"/>
              </a:solidFill>
            </a:endParaRPr>
          </a:p>
        </p:txBody>
      </p:sp>
      <p:cxnSp>
        <p:nvCxnSpPr>
          <p:cNvPr id="127" name="Gerade Verbindung 126"/>
          <p:cNvCxnSpPr>
            <a:endCxn id="123" idx="3"/>
          </p:cNvCxnSpPr>
          <p:nvPr/>
        </p:nvCxnSpPr>
        <p:spPr>
          <a:xfrm flipH="1">
            <a:off x="6516216" y="364502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>
            <a:stCxn id="123" idx="1"/>
          </p:cNvCxnSpPr>
          <p:nvPr/>
        </p:nvCxnSpPr>
        <p:spPr>
          <a:xfrm flipH="1">
            <a:off x="6012160" y="364502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>
            <a:off x="2065395" y="555729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>
            <a:off x="6025835" y="548528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>
            <a:off x="6025835" y="3901112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>
            <a:off x="7538003" y="346906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 flipV="1">
            <a:off x="5881819" y="210091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143"/>
          <p:cNvCxnSpPr/>
          <p:nvPr/>
        </p:nvCxnSpPr>
        <p:spPr>
          <a:xfrm>
            <a:off x="5881819" y="210091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>
            <a:off x="7538003" y="210091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Ellipse 146"/>
          <p:cNvSpPr/>
          <p:nvPr/>
        </p:nvSpPr>
        <p:spPr>
          <a:xfrm>
            <a:off x="5796136" y="2204864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8" name="Ellipse 147"/>
          <p:cNvSpPr/>
          <p:nvPr/>
        </p:nvSpPr>
        <p:spPr>
          <a:xfrm>
            <a:off x="5953827" y="3829104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3" name="Rechteck 152"/>
          <p:cNvSpPr/>
          <p:nvPr/>
        </p:nvSpPr>
        <p:spPr>
          <a:xfrm>
            <a:off x="4513667" y="3613080"/>
            <a:ext cx="57606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smtClean="0">
                <a:solidFill>
                  <a:schemeClr val="tx1"/>
                </a:solidFill>
              </a:rPr>
              <a:t>+</a:t>
            </a:r>
          </a:p>
          <a:p>
            <a:pPr algn="ctr"/>
            <a:endParaRPr lang="de-AT" sz="800" dirty="0">
              <a:solidFill>
                <a:schemeClr val="tx1"/>
              </a:solidFill>
            </a:endParaRPr>
          </a:p>
        </p:txBody>
      </p:sp>
      <p:sp>
        <p:nvSpPr>
          <p:cNvPr id="154" name="Rechteck 153"/>
          <p:cNvSpPr/>
          <p:nvPr/>
        </p:nvSpPr>
        <p:spPr>
          <a:xfrm>
            <a:off x="4513667" y="4405168"/>
            <a:ext cx="57606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800" dirty="0">
              <a:solidFill>
                <a:schemeClr val="tx1"/>
              </a:solidFill>
            </a:endParaRPr>
          </a:p>
        </p:txBody>
      </p:sp>
      <p:sp>
        <p:nvSpPr>
          <p:cNvPr id="155" name="Rechteck 154"/>
          <p:cNvSpPr/>
          <p:nvPr/>
        </p:nvSpPr>
        <p:spPr>
          <a:xfrm>
            <a:off x="4513667" y="4405168"/>
            <a:ext cx="57606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00" dirty="0" smtClean="0">
              <a:solidFill>
                <a:schemeClr val="tx1"/>
              </a:solidFill>
            </a:endParaRPr>
          </a:p>
          <a:p>
            <a:pPr algn="ctr"/>
            <a:r>
              <a:rPr lang="de-AT" sz="1200" dirty="0">
                <a:solidFill>
                  <a:schemeClr val="tx1"/>
                </a:solidFill>
              </a:rPr>
              <a:t>-</a:t>
            </a:r>
            <a:endParaRPr lang="de-AT" sz="1200" dirty="0" smtClean="0">
              <a:solidFill>
                <a:schemeClr val="tx1"/>
              </a:solidFill>
            </a:endParaRPr>
          </a:p>
          <a:p>
            <a:pPr algn="ctr"/>
            <a:endParaRPr lang="de-AT" sz="800" dirty="0">
              <a:solidFill>
                <a:schemeClr val="tx1"/>
              </a:solidFill>
            </a:endParaRPr>
          </a:p>
        </p:txBody>
      </p:sp>
      <p:sp>
        <p:nvSpPr>
          <p:cNvPr id="149" name="Ellipse 148"/>
          <p:cNvSpPr/>
          <p:nvPr/>
        </p:nvSpPr>
        <p:spPr>
          <a:xfrm>
            <a:off x="4441659" y="3829104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 smtClean="0">
                <a:solidFill>
                  <a:schemeClr val="tx1"/>
                </a:solidFill>
              </a:rPr>
              <a:t>M</a:t>
            </a:r>
            <a:endParaRPr lang="de-AT" sz="3200" dirty="0">
              <a:solidFill>
                <a:schemeClr val="tx1"/>
              </a:solidFill>
            </a:endParaRPr>
          </a:p>
        </p:txBody>
      </p:sp>
      <p:cxnSp>
        <p:nvCxnSpPr>
          <p:cNvPr id="157" name="Gerade Verbindung 156"/>
          <p:cNvCxnSpPr/>
          <p:nvPr/>
        </p:nvCxnSpPr>
        <p:spPr>
          <a:xfrm>
            <a:off x="2065395" y="3397056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>
            <a:off x="4297643" y="3397056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161"/>
          <p:cNvCxnSpPr/>
          <p:nvPr/>
        </p:nvCxnSpPr>
        <p:spPr>
          <a:xfrm>
            <a:off x="4297643" y="4909224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>
            <a:endCxn id="155" idx="2"/>
          </p:cNvCxnSpPr>
          <p:nvPr/>
        </p:nvCxnSpPr>
        <p:spPr>
          <a:xfrm flipV="1">
            <a:off x="4801699" y="47652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>
            <a:off x="2065395" y="3541072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>
            <a:endCxn id="153" idx="0"/>
          </p:cNvCxnSpPr>
          <p:nvPr/>
        </p:nvCxnSpPr>
        <p:spPr>
          <a:xfrm>
            <a:off x="4801699" y="354107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feld 168"/>
          <p:cNvSpPr txBox="1"/>
          <p:nvPr/>
        </p:nvSpPr>
        <p:spPr>
          <a:xfrm>
            <a:off x="4513667" y="3325048"/>
            <a:ext cx="3257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err="1" smtClean="0"/>
              <a:t>red</a:t>
            </a:r>
            <a:endParaRPr lang="de-AT" sz="800" dirty="0" smtClean="0"/>
          </a:p>
        </p:txBody>
      </p:sp>
      <p:sp>
        <p:nvSpPr>
          <p:cNvPr id="170" name="Textfeld 169"/>
          <p:cNvSpPr txBox="1"/>
          <p:nvPr/>
        </p:nvSpPr>
        <p:spPr>
          <a:xfrm>
            <a:off x="4729691" y="4765208"/>
            <a:ext cx="4026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err="1" smtClean="0"/>
              <a:t>black</a:t>
            </a:r>
            <a:endParaRPr lang="de-AT" sz="800" dirty="0" smtClean="0"/>
          </a:p>
        </p:txBody>
      </p:sp>
      <p:grpSp>
        <p:nvGrpSpPr>
          <p:cNvPr id="174" name="Gruppieren 173"/>
          <p:cNvGrpSpPr/>
          <p:nvPr/>
        </p:nvGrpSpPr>
        <p:grpSpPr>
          <a:xfrm>
            <a:off x="3347864" y="3861048"/>
            <a:ext cx="360040" cy="144016"/>
            <a:chOff x="1691680" y="3284984"/>
            <a:chExt cx="360040" cy="144016"/>
          </a:xfrm>
        </p:grpSpPr>
        <p:sp>
          <p:nvSpPr>
            <p:cNvPr id="171" name="Rechteck 170"/>
            <p:cNvSpPr/>
            <p:nvPr/>
          </p:nvSpPr>
          <p:spPr>
            <a:xfrm>
              <a:off x="1691680" y="3284984"/>
              <a:ext cx="360040" cy="1440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73" name="Gerade Verbindung 172"/>
            <p:cNvCxnSpPr/>
            <p:nvPr/>
          </p:nvCxnSpPr>
          <p:spPr>
            <a:xfrm flipV="1">
              <a:off x="1835696" y="3284984"/>
              <a:ext cx="108012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uppieren 174"/>
          <p:cNvGrpSpPr/>
          <p:nvPr/>
        </p:nvGrpSpPr>
        <p:grpSpPr>
          <a:xfrm>
            <a:off x="3347864" y="4221088"/>
            <a:ext cx="360040" cy="144016"/>
            <a:chOff x="1691680" y="3284984"/>
            <a:chExt cx="360040" cy="144016"/>
          </a:xfrm>
        </p:grpSpPr>
        <p:sp>
          <p:nvSpPr>
            <p:cNvPr id="176" name="Rechteck 175"/>
            <p:cNvSpPr/>
            <p:nvPr/>
          </p:nvSpPr>
          <p:spPr>
            <a:xfrm>
              <a:off x="1691680" y="3284984"/>
              <a:ext cx="360040" cy="1440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77" name="Gerade Verbindung 176"/>
            <p:cNvCxnSpPr/>
            <p:nvPr/>
          </p:nvCxnSpPr>
          <p:spPr>
            <a:xfrm flipV="1">
              <a:off x="1835696" y="3284984"/>
              <a:ext cx="108012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9" name="Gerade Verbindung 178"/>
          <p:cNvCxnSpPr/>
          <p:nvPr/>
        </p:nvCxnSpPr>
        <p:spPr>
          <a:xfrm>
            <a:off x="2065395" y="3757096"/>
            <a:ext cx="1465999" cy="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>
            <a:endCxn id="171" idx="0"/>
          </p:cNvCxnSpPr>
          <p:nvPr/>
        </p:nvCxnSpPr>
        <p:spPr>
          <a:xfrm flipH="1">
            <a:off x="3527884" y="3762375"/>
            <a:ext cx="3510" cy="98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Gerade Verbindung 182"/>
          <p:cNvCxnSpPr/>
          <p:nvPr/>
        </p:nvCxnSpPr>
        <p:spPr>
          <a:xfrm>
            <a:off x="2065395" y="3901112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Gerade Verbindung 184"/>
          <p:cNvCxnSpPr/>
          <p:nvPr/>
        </p:nvCxnSpPr>
        <p:spPr>
          <a:xfrm>
            <a:off x="3289531" y="390111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Gerade Verbindung 188"/>
          <p:cNvCxnSpPr/>
          <p:nvPr/>
        </p:nvCxnSpPr>
        <p:spPr>
          <a:xfrm>
            <a:off x="3289531" y="404512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Gerade Verbindung 191"/>
          <p:cNvCxnSpPr/>
          <p:nvPr/>
        </p:nvCxnSpPr>
        <p:spPr>
          <a:xfrm>
            <a:off x="3289531" y="43331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Gerade Verbindung 193"/>
          <p:cNvCxnSpPr/>
          <p:nvPr/>
        </p:nvCxnSpPr>
        <p:spPr>
          <a:xfrm>
            <a:off x="3289531" y="4477176"/>
            <a:ext cx="239482" cy="1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Gerade Verbindung 195"/>
          <p:cNvCxnSpPr>
            <a:endCxn id="176" idx="2"/>
          </p:cNvCxnSpPr>
          <p:nvPr/>
        </p:nvCxnSpPr>
        <p:spPr>
          <a:xfrm flipH="1" flipV="1">
            <a:off x="3527884" y="4365104"/>
            <a:ext cx="3510" cy="121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Gerade Verbindung 198"/>
          <p:cNvCxnSpPr/>
          <p:nvPr/>
        </p:nvCxnSpPr>
        <p:spPr>
          <a:xfrm>
            <a:off x="2065395" y="411713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Gerade Verbindung 200"/>
          <p:cNvCxnSpPr>
            <a:stCxn id="176" idx="0"/>
            <a:endCxn id="171" idx="2"/>
          </p:cNvCxnSpPr>
          <p:nvPr/>
        </p:nvCxnSpPr>
        <p:spPr>
          <a:xfrm flipV="1">
            <a:off x="3527884" y="400506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Ellipse 205"/>
          <p:cNvSpPr/>
          <p:nvPr/>
        </p:nvSpPr>
        <p:spPr>
          <a:xfrm>
            <a:off x="3455591" y="4040783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7" name="Textfeld 206"/>
          <p:cNvSpPr txBox="1"/>
          <p:nvPr/>
        </p:nvSpPr>
        <p:spPr>
          <a:xfrm>
            <a:off x="2987824" y="3501008"/>
            <a:ext cx="13115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00" dirty="0" err="1" smtClean="0"/>
              <a:t>Left</a:t>
            </a:r>
            <a:r>
              <a:rPr lang="de-AT" sz="800" dirty="0" smtClean="0"/>
              <a:t> Solenoid – „Line Feed“</a:t>
            </a:r>
          </a:p>
        </p:txBody>
      </p:sp>
      <p:sp>
        <p:nvSpPr>
          <p:cNvPr id="208" name="Textfeld 207"/>
          <p:cNvSpPr txBox="1"/>
          <p:nvPr/>
        </p:nvSpPr>
        <p:spPr>
          <a:xfrm>
            <a:off x="2987824" y="4509120"/>
            <a:ext cx="11929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err="1" smtClean="0"/>
              <a:t>Right</a:t>
            </a:r>
            <a:r>
              <a:rPr lang="de-AT" sz="800" dirty="0" smtClean="0"/>
              <a:t> Solenoid – „Color“</a:t>
            </a:r>
          </a:p>
        </p:txBody>
      </p:sp>
      <p:grpSp>
        <p:nvGrpSpPr>
          <p:cNvPr id="209" name="Gruppieren 208"/>
          <p:cNvGrpSpPr/>
          <p:nvPr/>
        </p:nvGrpSpPr>
        <p:grpSpPr>
          <a:xfrm>
            <a:off x="2425435" y="4261152"/>
            <a:ext cx="504056" cy="1224136"/>
            <a:chOff x="1691680" y="3284984"/>
            <a:chExt cx="360040" cy="144016"/>
          </a:xfrm>
        </p:grpSpPr>
        <p:sp>
          <p:nvSpPr>
            <p:cNvPr id="210" name="Rechteck 209"/>
            <p:cNvSpPr/>
            <p:nvPr/>
          </p:nvSpPr>
          <p:spPr>
            <a:xfrm>
              <a:off x="1691680" y="3284984"/>
              <a:ext cx="360040" cy="1440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11" name="Gerade Verbindung 210"/>
            <p:cNvCxnSpPr/>
            <p:nvPr/>
          </p:nvCxnSpPr>
          <p:spPr>
            <a:xfrm flipV="1">
              <a:off x="1835696" y="3284984"/>
              <a:ext cx="108012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" name="Textfeld 211"/>
          <p:cNvSpPr txBox="1"/>
          <p:nvPr/>
        </p:nvSpPr>
        <p:spPr>
          <a:xfrm>
            <a:off x="2929491" y="5053240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Printhead</a:t>
            </a:r>
          </a:p>
        </p:txBody>
      </p:sp>
      <p:cxnSp>
        <p:nvCxnSpPr>
          <p:cNvPr id="214" name="Gerade Verbindung 213"/>
          <p:cNvCxnSpPr/>
          <p:nvPr/>
        </p:nvCxnSpPr>
        <p:spPr>
          <a:xfrm>
            <a:off x="2065395" y="433316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Gerade Verbindung 214"/>
          <p:cNvCxnSpPr/>
          <p:nvPr/>
        </p:nvCxnSpPr>
        <p:spPr>
          <a:xfrm>
            <a:off x="2065395" y="447717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215"/>
          <p:cNvCxnSpPr/>
          <p:nvPr/>
        </p:nvCxnSpPr>
        <p:spPr>
          <a:xfrm>
            <a:off x="2065395" y="462119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rade Verbindung 216"/>
          <p:cNvCxnSpPr/>
          <p:nvPr/>
        </p:nvCxnSpPr>
        <p:spPr>
          <a:xfrm>
            <a:off x="2065395" y="483721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217"/>
          <p:cNvCxnSpPr/>
          <p:nvPr/>
        </p:nvCxnSpPr>
        <p:spPr>
          <a:xfrm>
            <a:off x="2065395" y="498123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218"/>
          <p:cNvCxnSpPr/>
          <p:nvPr/>
        </p:nvCxnSpPr>
        <p:spPr>
          <a:xfrm>
            <a:off x="2065395" y="519725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 Verbindung 219"/>
          <p:cNvCxnSpPr/>
          <p:nvPr/>
        </p:nvCxnSpPr>
        <p:spPr>
          <a:xfrm>
            <a:off x="2065395" y="534127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Gerade Verbindung 221"/>
          <p:cNvCxnSpPr>
            <a:stCxn id="210" idx="0"/>
          </p:cNvCxnSpPr>
          <p:nvPr/>
        </p:nvCxnSpPr>
        <p:spPr>
          <a:xfrm flipV="1">
            <a:off x="2677463" y="4117136"/>
            <a:ext cx="3600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Ellipse 224"/>
          <p:cNvSpPr/>
          <p:nvPr/>
        </p:nvSpPr>
        <p:spPr>
          <a:xfrm>
            <a:off x="2641459" y="4045128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6" name="Textfeld 225"/>
          <p:cNvSpPr txBox="1"/>
          <p:nvPr/>
        </p:nvSpPr>
        <p:spPr>
          <a:xfrm>
            <a:off x="2641459" y="5269264"/>
            <a:ext cx="5293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Top </a:t>
            </a:r>
            <a:r>
              <a:rPr lang="de-AT" sz="800" dirty="0" err="1" smtClean="0"/>
              <a:t>row</a:t>
            </a:r>
            <a:endParaRPr lang="de-AT" sz="800" dirty="0" smtClean="0"/>
          </a:p>
        </p:txBody>
      </p:sp>
      <p:sp>
        <p:nvSpPr>
          <p:cNvPr id="227" name="Textfeld 226"/>
          <p:cNvSpPr txBox="1"/>
          <p:nvPr/>
        </p:nvSpPr>
        <p:spPr>
          <a:xfrm>
            <a:off x="2497443" y="4261152"/>
            <a:ext cx="7072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err="1" smtClean="0"/>
              <a:t>Bottom</a:t>
            </a:r>
            <a:r>
              <a:rPr lang="de-AT" sz="800" dirty="0" smtClean="0"/>
              <a:t>  </a:t>
            </a:r>
            <a:r>
              <a:rPr lang="de-AT" sz="800" dirty="0" err="1" smtClean="0"/>
              <a:t>row</a:t>
            </a:r>
            <a:endParaRPr lang="de-AT" sz="800" dirty="0" smtClean="0"/>
          </a:p>
        </p:txBody>
      </p:sp>
      <p:sp>
        <p:nvSpPr>
          <p:cNvPr id="228" name="Textfeld 227"/>
          <p:cNvSpPr txBox="1"/>
          <p:nvPr/>
        </p:nvSpPr>
        <p:spPr>
          <a:xfrm>
            <a:off x="4355976" y="2132856"/>
            <a:ext cx="5581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e     c     b</a:t>
            </a:r>
          </a:p>
        </p:txBody>
      </p:sp>
      <p:sp>
        <p:nvSpPr>
          <p:cNvPr id="229" name="Textfeld 228"/>
          <p:cNvSpPr txBox="1"/>
          <p:nvPr/>
        </p:nvSpPr>
        <p:spPr>
          <a:xfrm>
            <a:off x="4932040" y="1412776"/>
            <a:ext cx="10182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C945 </a:t>
            </a:r>
            <a:r>
              <a:rPr lang="de-AT" sz="800" dirty="0" err="1" smtClean="0"/>
              <a:t>npn</a:t>
            </a:r>
            <a:r>
              <a:rPr lang="de-AT" sz="800" dirty="0" smtClean="0"/>
              <a:t> Transistor</a:t>
            </a:r>
          </a:p>
        </p:txBody>
      </p:sp>
      <p:sp>
        <p:nvSpPr>
          <p:cNvPr id="230" name="Textfeld 229"/>
          <p:cNvSpPr txBox="1"/>
          <p:nvPr/>
        </p:nvSpPr>
        <p:spPr>
          <a:xfrm>
            <a:off x="2195736" y="2276872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&lt;= 18V</a:t>
            </a:r>
          </a:p>
        </p:txBody>
      </p:sp>
      <p:sp>
        <p:nvSpPr>
          <p:cNvPr id="236" name="Textfeld 235"/>
          <p:cNvSpPr txBox="1"/>
          <p:nvPr/>
        </p:nvSpPr>
        <p:spPr>
          <a:xfrm>
            <a:off x="2051720" y="2636912"/>
            <a:ext cx="11063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800" dirty="0" smtClean="0"/>
              <a:t>Open </a:t>
            </a:r>
            <a:r>
              <a:rPr lang="de-AT" sz="800" dirty="0" err="1" smtClean="0"/>
              <a:t>collector</a:t>
            </a:r>
            <a:r>
              <a:rPr lang="de-AT" sz="800" dirty="0" smtClean="0"/>
              <a:t> </a:t>
            </a:r>
            <a:r>
              <a:rPr lang="de-AT" sz="800" dirty="0" err="1" smtClean="0"/>
              <a:t>output</a:t>
            </a:r>
            <a:endParaRPr lang="de-AT" sz="800" dirty="0" smtClean="0"/>
          </a:p>
        </p:txBody>
      </p:sp>
      <p:cxnSp>
        <p:nvCxnSpPr>
          <p:cNvPr id="126" name="Gerade Verbindung 125"/>
          <p:cNvCxnSpPr/>
          <p:nvPr/>
        </p:nvCxnSpPr>
        <p:spPr>
          <a:xfrm>
            <a:off x="7524328" y="278092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7524328" y="321297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 flipH="1">
            <a:off x="7380312" y="2924944"/>
            <a:ext cx="144016" cy="72008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136"/>
          <p:cNvCxnSpPr/>
          <p:nvPr/>
        </p:nvCxnSpPr>
        <p:spPr>
          <a:xfrm>
            <a:off x="7380312" y="3140968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142"/>
          <p:cNvCxnSpPr/>
          <p:nvPr/>
        </p:nvCxnSpPr>
        <p:spPr>
          <a:xfrm>
            <a:off x="7380312" y="292494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 flipH="1">
            <a:off x="5148064" y="2636912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 flipV="1">
            <a:off x="5148064" y="227687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164"/>
          <p:cNvCxnSpPr/>
          <p:nvPr/>
        </p:nvCxnSpPr>
        <p:spPr>
          <a:xfrm flipV="1">
            <a:off x="5292080" y="2286000"/>
            <a:ext cx="27633" cy="278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Ellipse 177"/>
          <p:cNvSpPr/>
          <p:nvPr/>
        </p:nvSpPr>
        <p:spPr>
          <a:xfrm>
            <a:off x="5076056" y="2564904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82" name="Gerade Verbindung 181"/>
          <p:cNvCxnSpPr/>
          <p:nvPr/>
        </p:nvCxnSpPr>
        <p:spPr>
          <a:xfrm>
            <a:off x="5436096" y="227687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Gerade Verbindung 192"/>
          <p:cNvCxnSpPr/>
          <p:nvPr/>
        </p:nvCxnSpPr>
        <p:spPr>
          <a:xfrm>
            <a:off x="6012160" y="3645024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Gerade Verbindung 196"/>
          <p:cNvCxnSpPr/>
          <p:nvPr/>
        </p:nvCxnSpPr>
        <p:spPr>
          <a:xfrm>
            <a:off x="6660232" y="35010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Bildschirmpräsentation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DP-575 Pinout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DP-575 Pinout</dc:title>
  <dc:creator>Wolfgang Scherer</dc:creator>
  <cp:lastModifiedBy>Wolfgang Scherer</cp:lastModifiedBy>
  <cp:revision>4</cp:revision>
  <dcterms:created xsi:type="dcterms:W3CDTF">2018-01-14T13:22:45Z</dcterms:created>
  <dcterms:modified xsi:type="dcterms:W3CDTF">2018-01-14T18:32:14Z</dcterms:modified>
</cp:coreProperties>
</file>