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906000" cy="6858000" type="A4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Mittlere Formatvorlag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D7AC3CCA-C797-4891-BE02-D94E43425B78}" styleName="Mittlere Formatvorlag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416" y="-78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F325C-C492-48E1-9051-3A427FBB379A}" type="datetimeFigureOut">
              <a:rPr lang="de-DE" smtClean="0"/>
              <a:pPr/>
              <a:t>22.10.2009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1423-AF15-4C6B-9802-6D8BCEAA9953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F325C-C492-48E1-9051-3A427FBB379A}" type="datetimeFigureOut">
              <a:rPr lang="de-DE" smtClean="0"/>
              <a:pPr/>
              <a:t>22.10.2009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1423-AF15-4C6B-9802-6D8BCEAA9953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F325C-C492-48E1-9051-3A427FBB379A}" type="datetimeFigureOut">
              <a:rPr lang="de-DE" smtClean="0"/>
              <a:pPr/>
              <a:t>22.10.2009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1423-AF15-4C6B-9802-6D8BCEAA9953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F325C-C492-48E1-9051-3A427FBB379A}" type="datetimeFigureOut">
              <a:rPr lang="de-DE" smtClean="0"/>
              <a:pPr/>
              <a:t>22.10.2009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1423-AF15-4C6B-9802-6D8BCEAA9953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F325C-C492-48E1-9051-3A427FBB379A}" type="datetimeFigureOut">
              <a:rPr lang="de-DE" smtClean="0"/>
              <a:pPr/>
              <a:t>22.10.2009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1423-AF15-4C6B-9802-6D8BCEAA9953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F325C-C492-48E1-9051-3A427FBB379A}" type="datetimeFigureOut">
              <a:rPr lang="de-DE" smtClean="0"/>
              <a:pPr/>
              <a:t>22.10.2009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1423-AF15-4C6B-9802-6D8BCEAA9953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F325C-C492-48E1-9051-3A427FBB379A}" type="datetimeFigureOut">
              <a:rPr lang="de-DE" smtClean="0"/>
              <a:pPr/>
              <a:t>22.10.2009</a:t>
            </a:fld>
            <a:endParaRPr lang="de-AT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1423-AF15-4C6B-9802-6D8BCEAA9953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F325C-C492-48E1-9051-3A427FBB379A}" type="datetimeFigureOut">
              <a:rPr lang="de-DE" smtClean="0"/>
              <a:pPr/>
              <a:t>22.10.2009</a:t>
            </a:fld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1423-AF15-4C6B-9802-6D8BCEAA9953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F325C-C492-48E1-9051-3A427FBB379A}" type="datetimeFigureOut">
              <a:rPr lang="de-DE" smtClean="0"/>
              <a:pPr/>
              <a:t>22.10.2009</a:t>
            </a:fld>
            <a:endParaRPr lang="de-AT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1423-AF15-4C6B-9802-6D8BCEAA9953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F325C-C492-48E1-9051-3A427FBB379A}" type="datetimeFigureOut">
              <a:rPr lang="de-DE" smtClean="0"/>
              <a:pPr/>
              <a:t>22.10.2009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1423-AF15-4C6B-9802-6D8BCEAA9953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F325C-C492-48E1-9051-3A427FBB379A}" type="datetimeFigureOut">
              <a:rPr lang="de-DE" smtClean="0"/>
              <a:pPr/>
              <a:t>22.10.2009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1423-AF15-4C6B-9802-6D8BCEAA9953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4F325C-C492-48E1-9051-3A427FBB379A}" type="datetimeFigureOut">
              <a:rPr lang="de-DE" smtClean="0"/>
              <a:pPr/>
              <a:t>22.10.2009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451423-AF15-4C6B-9802-6D8BCEAA9953}" type="slidenum">
              <a:rPr lang="de-AT" smtClean="0"/>
              <a:pPr/>
              <a:t>‹Nr.›</a:t>
            </a:fld>
            <a:endParaRPr lang="de-A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/>
          <p:cNvGraphicFramePr>
            <a:graphicFrameLocks noGrp="1"/>
          </p:cNvGraphicFramePr>
          <p:nvPr/>
        </p:nvGraphicFramePr>
        <p:xfrm>
          <a:off x="154748" y="1071546"/>
          <a:ext cx="9596504" cy="5289896"/>
        </p:xfrm>
        <a:graphic>
          <a:graphicData uri="http://schemas.openxmlformats.org/drawingml/2006/table">
            <a:tbl>
              <a:tblPr firstRow="1" bandRow="1">
                <a:tableStyleId>{793D81CF-94F2-401A-BA57-92F5A7B2D0C5}</a:tableStyleId>
              </a:tblPr>
              <a:tblGrid>
                <a:gridCol w="2399126"/>
                <a:gridCol w="7197378"/>
              </a:tblGrid>
              <a:tr h="661237"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 marL="99060" marR="99060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 marL="99060" marR="99060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61237"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 marL="99060" marR="99060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 marL="99060" marR="99060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61237"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 marL="99060" marR="99060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 marL="99060" marR="99060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61237"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 marL="99060" marR="99060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 marL="99060" marR="99060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61237"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 marL="99060" marR="99060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 marL="99060" marR="99060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61237"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 marL="99060" marR="99060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 marL="99060" marR="99060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61237"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 marL="99060" marR="99060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 marL="99060" marR="99060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61237"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 marL="99060" marR="99060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 marL="99060" marR="99060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Textfeld 4"/>
          <p:cNvSpPr txBox="1"/>
          <p:nvPr/>
        </p:nvSpPr>
        <p:spPr>
          <a:xfrm>
            <a:off x="232139" y="142853"/>
            <a:ext cx="43339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/>
              <a:t>Mein </a:t>
            </a:r>
            <a:r>
              <a:rPr lang="de-DE" sz="2400" b="1" dirty="0" err="1" smtClean="0"/>
              <a:t>KomFlex</a:t>
            </a:r>
            <a:r>
              <a:rPr lang="de-DE" sz="2400" dirty="0" smtClean="0"/>
              <a:t>-Jahr 2009/2010</a:t>
            </a:r>
            <a:endParaRPr lang="de-AT" sz="2400" dirty="0"/>
          </a:p>
        </p:txBody>
      </p:sp>
      <p:sp>
        <p:nvSpPr>
          <p:cNvPr id="6" name="Textfeld 5"/>
          <p:cNvSpPr txBox="1"/>
          <p:nvPr/>
        </p:nvSpPr>
        <p:spPr>
          <a:xfrm>
            <a:off x="5417347" y="214290"/>
            <a:ext cx="41791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Name: ………………………………………………...</a:t>
            </a:r>
            <a:endParaRPr lang="de-AT" dirty="0"/>
          </a:p>
        </p:txBody>
      </p:sp>
      <p:sp>
        <p:nvSpPr>
          <p:cNvPr id="7" name="Textfeld 6"/>
          <p:cNvSpPr txBox="1"/>
          <p:nvPr/>
        </p:nvSpPr>
        <p:spPr>
          <a:xfrm>
            <a:off x="232139" y="642918"/>
            <a:ext cx="53691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dirty="0" smtClean="0"/>
              <a:t>Rückblick für den Zeitraum von ……………….….. bis ………………..…</a:t>
            </a:r>
            <a:endParaRPr lang="de-AT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/>
          <p:cNvGraphicFramePr>
            <a:graphicFrameLocks noGrp="1"/>
          </p:cNvGraphicFramePr>
          <p:nvPr/>
        </p:nvGraphicFramePr>
        <p:xfrm>
          <a:off x="154748" y="1071546"/>
          <a:ext cx="9596504" cy="5655656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2399126"/>
                <a:gridCol w="7197378"/>
              </a:tblGrid>
              <a:tr h="353710"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 marL="99060" marR="99060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Beobachtungen</a:t>
                      </a:r>
                      <a:endParaRPr lang="de-AT" dirty="0"/>
                    </a:p>
                  </a:txBody>
                  <a:tcPr marL="99060" marR="99060">
                    <a:noFill/>
                  </a:tcPr>
                </a:tc>
              </a:tr>
              <a:tr h="661237">
                <a:tc>
                  <a:txBody>
                    <a:bodyPr/>
                    <a:lstStyle/>
                    <a:p>
                      <a:r>
                        <a:rPr lang="de-DE" dirty="0" smtClean="0"/>
                        <a:t>Erlebnisse</a:t>
                      </a:r>
                      <a:r>
                        <a:rPr lang="de-DE" baseline="0" dirty="0" smtClean="0"/>
                        <a:t> in der Einführungswoche</a:t>
                      </a:r>
                      <a:endParaRPr lang="de-AT" dirty="0"/>
                    </a:p>
                  </a:txBody>
                  <a:tcPr marL="99060" marR="99060">
                    <a:noFill/>
                  </a:tcPr>
                </a:tc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 marL="99060" marR="99060">
                    <a:noFill/>
                  </a:tcPr>
                </a:tc>
              </a:tr>
              <a:tr h="661237">
                <a:tc>
                  <a:txBody>
                    <a:bodyPr/>
                    <a:lstStyle/>
                    <a:p>
                      <a:r>
                        <a:rPr lang="de-DE" dirty="0" smtClean="0"/>
                        <a:t>Erreichtes bei Gudrun</a:t>
                      </a:r>
                      <a:endParaRPr lang="de-AT" dirty="0"/>
                    </a:p>
                  </a:txBody>
                  <a:tcPr marL="99060" marR="99060">
                    <a:noFill/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 marL="99060" marR="99060">
                    <a:noFill/>
                  </a:tcPr>
                </a:tc>
              </a:tr>
              <a:tr h="66123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 smtClean="0"/>
                        <a:t>Erreichtes bei Hanna</a:t>
                      </a:r>
                      <a:endParaRPr lang="de-AT" dirty="0" smtClean="0"/>
                    </a:p>
                    <a:p>
                      <a:endParaRPr lang="de-AT" dirty="0"/>
                    </a:p>
                  </a:txBody>
                  <a:tcPr marL="99060" marR="99060">
                    <a:noFill/>
                  </a:tcPr>
                </a:tc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 marL="99060" marR="99060">
                    <a:noFill/>
                  </a:tcPr>
                </a:tc>
              </a:tr>
              <a:tr h="66123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 smtClean="0"/>
                        <a:t>Erreichtes bei Pit</a:t>
                      </a:r>
                      <a:endParaRPr lang="de-AT" dirty="0" smtClean="0"/>
                    </a:p>
                    <a:p>
                      <a:endParaRPr lang="de-AT" dirty="0"/>
                    </a:p>
                  </a:txBody>
                  <a:tcPr marL="99060" marR="99060">
                    <a:noFill/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 marL="99060" marR="99060">
                    <a:noFill/>
                  </a:tcPr>
                </a:tc>
              </a:tr>
              <a:tr h="66123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 smtClean="0"/>
                        <a:t>Erreichtes bei </a:t>
                      </a:r>
                      <a:endParaRPr lang="de-AT" dirty="0" smtClean="0"/>
                    </a:p>
                    <a:p>
                      <a:endParaRPr lang="de-AT" dirty="0"/>
                    </a:p>
                  </a:txBody>
                  <a:tcPr marL="99060" marR="99060">
                    <a:noFill/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 marL="99060" marR="99060">
                    <a:noFill/>
                  </a:tcPr>
                </a:tc>
              </a:tr>
              <a:tr h="66123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 smtClean="0"/>
                        <a:t>Erreichtes bei </a:t>
                      </a:r>
                      <a:endParaRPr lang="de-AT" dirty="0" smtClean="0"/>
                    </a:p>
                    <a:p>
                      <a:endParaRPr lang="de-AT" dirty="0"/>
                    </a:p>
                  </a:txBody>
                  <a:tcPr marL="99060" marR="99060">
                    <a:noFill/>
                  </a:tcPr>
                </a:tc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 marL="99060" marR="99060">
                    <a:noFill/>
                  </a:tcPr>
                </a:tc>
              </a:tr>
              <a:tr h="66123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 smtClean="0"/>
                        <a:t>Erreichtes bei </a:t>
                      </a:r>
                      <a:endParaRPr lang="de-AT" dirty="0" smtClean="0"/>
                    </a:p>
                    <a:p>
                      <a:endParaRPr lang="de-AT" dirty="0"/>
                    </a:p>
                  </a:txBody>
                  <a:tcPr marL="99060" marR="99060">
                    <a:noFill/>
                  </a:tcPr>
                </a:tc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 marL="99060" marR="99060">
                    <a:noFill/>
                  </a:tcPr>
                </a:tc>
              </a:tr>
              <a:tr h="661237"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 marL="99060" marR="99060">
                    <a:noFill/>
                  </a:tcPr>
                </a:tc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 marL="99060" marR="99060">
                    <a:noFill/>
                  </a:tcPr>
                </a:tc>
              </a:tr>
            </a:tbl>
          </a:graphicData>
        </a:graphic>
      </p:graphicFrame>
      <p:sp>
        <p:nvSpPr>
          <p:cNvPr id="5" name="Textfeld 4"/>
          <p:cNvSpPr txBox="1"/>
          <p:nvPr/>
        </p:nvSpPr>
        <p:spPr>
          <a:xfrm>
            <a:off x="232139" y="142853"/>
            <a:ext cx="43339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/>
              <a:t>Mein </a:t>
            </a:r>
            <a:r>
              <a:rPr lang="de-DE" sz="2400" b="1" dirty="0" err="1" smtClean="0"/>
              <a:t>KomFlex</a:t>
            </a:r>
            <a:r>
              <a:rPr lang="de-DE" sz="2400" dirty="0" smtClean="0"/>
              <a:t>-Jahr 2009/2010</a:t>
            </a:r>
            <a:endParaRPr lang="de-AT" sz="2400" dirty="0"/>
          </a:p>
        </p:txBody>
      </p:sp>
      <p:sp>
        <p:nvSpPr>
          <p:cNvPr id="6" name="Textfeld 5"/>
          <p:cNvSpPr txBox="1"/>
          <p:nvPr/>
        </p:nvSpPr>
        <p:spPr>
          <a:xfrm>
            <a:off x="5417347" y="214290"/>
            <a:ext cx="41791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Name: ………………………………………………...</a:t>
            </a:r>
            <a:endParaRPr lang="de-AT" dirty="0"/>
          </a:p>
        </p:txBody>
      </p:sp>
      <p:sp>
        <p:nvSpPr>
          <p:cNvPr id="7" name="Textfeld 6"/>
          <p:cNvSpPr txBox="1"/>
          <p:nvPr/>
        </p:nvSpPr>
        <p:spPr>
          <a:xfrm>
            <a:off x="232139" y="642918"/>
            <a:ext cx="404142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dirty="0" smtClean="0"/>
              <a:t>Rückblick für ersten 3 Wochen des Schuljahres</a:t>
            </a:r>
            <a:endParaRPr lang="de-AT" sz="1600" dirty="0"/>
          </a:p>
        </p:txBody>
      </p:sp>
      <p:sp>
        <p:nvSpPr>
          <p:cNvPr id="8" name="Rechteck 7"/>
          <p:cNvSpPr/>
          <p:nvPr/>
        </p:nvSpPr>
        <p:spPr>
          <a:xfrm>
            <a:off x="4195228" y="3244334"/>
            <a:ext cx="15155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 smtClean="0"/>
              <a:t>Erreichtes bei </a:t>
            </a:r>
            <a:endParaRPr lang="de-A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/>
          <p:cNvGraphicFramePr>
            <a:graphicFrameLocks noGrp="1"/>
          </p:cNvGraphicFramePr>
          <p:nvPr/>
        </p:nvGraphicFramePr>
        <p:xfrm>
          <a:off x="166654" y="928670"/>
          <a:ext cx="9596503" cy="5715040"/>
        </p:xfrm>
        <a:graphic>
          <a:graphicData uri="http://schemas.openxmlformats.org/drawingml/2006/table">
            <a:tbl>
              <a:tblPr firstRow="1" bandRow="1">
                <a:tableStyleId>{793D81CF-94F2-401A-BA57-92F5A7B2D0C5}</a:tableStyleId>
              </a:tblPr>
              <a:tblGrid>
                <a:gridCol w="2083608"/>
                <a:gridCol w="1202540"/>
                <a:gridCol w="6310355"/>
              </a:tblGrid>
              <a:tr h="273573">
                <a:tc rowSpan="3">
                  <a:txBody>
                    <a:bodyPr/>
                    <a:lstStyle/>
                    <a:p>
                      <a:r>
                        <a:rPr lang="de-DE" sz="1100" b="0" dirty="0" smtClean="0">
                          <a:solidFill>
                            <a:srgbClr val="002060"/>
                          </a:solidFill>
                        </a:rPr>
                        <a:t>Insgesamt:</a:t>
                      </a:r>
                      <a:endParaRPr lang="de-AT" sz="1100" b="0" dirty="0">
                        <a:solidFill>
                          <a:srgbClr val="002060"/>
                        </a:solidFill>
                      </a:endParaRPr>
                    </a:p>
                  </a:txBody>
                  <a:tcPr marL="99060" marR="99060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e-AT" sz="1100" dirty="0">
                        <a:solidFill>
                          <a:srgbClr val="002060"/>
                        </a:solidFill>
                      </a:endParaRPr>
                    </a:p>
                  </a:txBody>
                  <a:tcPr marL="99060" marR="99060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e-AT" sz="1100" dirty="0">
                        <a:solidFill>
                          <a:srgbClr val="002060"/>
                        </a:solidFill>
                      </a:endParaRPr>
                    </a:p>
                  </a:txBody>
                  <a:tcPr marL="99060" marR="99060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3573">
                <a:tc vMerge="1">
                  <a:txBody>
                    <a:bodyPr/>
                    <a:lstStyle/>
                    <a:p>
                      <a:endParaRPr lang="de-AT" dirty="0"/>
                    </a:p>
                  </a:txBody>
                  <a:tcPr marL="99060" marR="99060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e-AT" sz="1100" dirty="0"/>
                    </a:p>
                  </a:txBody>
                  <a:tcPr marL="99060" marR="99060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e-AT" sz="1100" dirty="0"/>
                    </a:p>
                  </a:txBody>
                  <a:tcPr marL="99060" marR="99060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66412">
                <a:tc vMerge="1">
                  <a:txBody>
                    <a:bodyPr/>
                    <a:lstStyle/>
                    <a:p>
                      <a:endParaRPr lang="de-AT" dirty="0"/>
                    </a:p>
                  </a:txBody>
                  <a:tcPr marL="99060" marR="99060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e-AT" sz="1100" dirty="0"/>
                    </a:p>
                  </a:txBody>
                  <a:tcPr marL="99060" marR="99060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e-AT" sz="1100" dirty="0"/>
                    </a:p>
                  </a:txBody>
                  <a:tcPr marL="99060" marR="99060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50741">
                <a:tc row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100" dirty="0" smtClean="0"/>
                        <a:t>Lernen mit</a:t>
                      </a:r>
                      <a:r>
                        <a:rPr lang="de-DE" sz="1100" baseline="0" dirty="0" smtClean="0"/>
                        <a:t> Gudrun</a:t>
                      </a:r>
                      <a:endParaRPr lang="de-AT" sz="1100" dirty="0" smtClean="0"/>
                    </a:p>
                    <a:p>
                      <a:endParaRPr lang="de-AT" sz="1100" dirty="0"/>
                    </a:p>
                  </a:txBody>
                  <a:tcPr marL="99060" marR="99060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e-AT" sz="1000" dirty="0"/>
                    </a:p>
                  </a:txBody>
                  <a:tcPr marL="99060" marR="99060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e-AT" sz="1000" dirty="0"/>
                    </a:p>
                  </a:txBody>
                  <a:tcPr marL="99060" marR="99060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3573">
                <a:tc vMerge="1">
                  <a:txBody>
                    <a:bodyPr/>
                    <a:lstStyle/>
                    <a:p>
                      <a:endParaRPr lang="de-AT" sz="1100" dirty="0"/>
                    </a:p>
                  </a:txBody>
                  <a:tcPr marL="99060" marR="99060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e-AT" sz="1100" dirty="0"/>
                    </a:p>
                  </a:txBody>
                  <a:tcPr marL="99060" marR="99060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e-AT" sz="1100" dirty="0"/>
                    </a:p>
                  </a:txBody>
                  <a:tcPr marL="99060" marR="99060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3573">
                <a:tc vMerge="1">
                  <a:txBody>
                    <a:bodyPr/>
                    <a:lstStyle/>
                    <a:p>
                      <a:endParaRPr lang="de-AT" sz="1100" dirty="0"/>
                    </a:p>
                  </a:txBody>
                  <a:tcPr marL="99060" marR="99060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e-AT" sz="1100" dirty="0"/>
                    </a:p>
                  </a:txBody>
                  <a:tcPr marL="99060" marR="99060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e-AT" sz="1100" dirty="0"/>
                    </a:p>
                  </a:txBody>
                  <a:tcPr marL="99060" marR="99060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3573">
                <a:tc rowSpan="3">
                  <a:txBody>
                    <a:bodyPr/>
                    <a:lstStyle/>
                    <a:p>
                      <a:r>
                        <a:rPr lang="de-DE" sz="1100" dirty="0" smtClean="0"/>
                        <a:t>Lernen mit Hanna</a:t>
                      </a:r>
                      <a:endParaRPr lang="de-AT" sz="1100" dirty="0"/>
                    </a:p>
                  </a:txBody>
                  <a:tcPr marL="99060" marR="99060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e-AT" sz="1100" dirty="0"/>
                    </a:p>
                  </a:txBody>
                  <a:tcPr marL="99060" marR="99060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e-AT" sz="1100" dirty="0"/>
                    </a:p>
                  </a:txBody>
                  <a:tcPr marL="99060" marR="99060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3573">
                <a:tc vMerge="1">
                  <a:txBody>
                    <a:bodyPr/>
                    <a:lstStyle/>
                    <a:p>
                      <a:endParaRPr lang="de-AT" sz="1100" dirty="0"/>
                    </a:p>
                  </a:txBody>
                  <a:tcPr marL="99060" marR="99060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e-AT" sz="1100" dirty="0"/>
                    </a:p>
                  </a:txBody>
                  <a:tcPr marL="99060" marR="99060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e-AT" sz="1100" dirty="0"/>
                    </a:p>
                  </a:txBody>
                  <a:tcPr marL="99060" marR="99060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3573">
                <a:tc vMerge="1">
                  <a:txBody>
                    <a:bodyPr/>
                    <a:lstStyle/>
                    <a:p>
                      <a:endParaRPr lang="de-AT" sz="1100" dirty="0"/>
                    </a:p>
                  </a:txBody>
                  <a:tcPr marL="99060" marR="99060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e-AT" sz="1100" dirty="0"/>
                    </a:p>
                  </a:txBody>
                  <a:tcPr marL="99060" marR="99060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e-AT" sz="1100" dirty="0"/>
                    </a:p>
                  </a:txBody>
                  <a:tcPr marL="99060" marR="99060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3573">
                <a:tc rowSpan="3">
                  <a:txBody>
                    <a:bodyPr/>
                    <a:lstStyle/>
                    <a:p>
                      <a:r>
                        <a:rPr lang="de-DE" sz="1100" dirty="0" smtClean="0"/>
                        <a:t>Lernen mit Karin:</a:t>
                      </a:r>
                      <a:endParaRPr lang="de-AT" sz="1100" dirty="0"/>
                    </a:p>
                  </a:txBody>
                  <a:tcPr marL="99060" marR="99060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e-AT" sz="1100" dirty="0"/>
                    </a:p>
                  </a:txBody>
                  <a:tcPr marL="99060" marR="99060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e-AT" sz="1100" dirty="0"/>
                    </a:p>
                  </a:txBody>
                  <a:tcPr marL="99060" marR="99060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3573">
                <a:tc vMerge="1">
                  <a:txBody>
                    <a:bodyPr/>
                    <a:lstStyle/>
                    <a:p>
                      <a:endParaRPr lang="de-AT" sz="1100" dirty="0"/>
                    </a:p>
                  </a:txBody>
                  <a:tcPr marL="99060" marR="99060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e-AT" sz="1100" dirty="0"/>
                    </a:p>
                  </a:txBody>
                  <a:tcPr marL="99060" marR="99060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e-AT" sz="1100" dirty="0"/>
                    </a:p>
                  </a:txBody>
                  <a:tcPr marL="99060" marR="99060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3573">
                <a:tc vMerge="1">
                  <a:txBody>
                    <a:bodyPr/>
                    <a:lstStyle/>
                    <a:p>
                      <a:endParaRPr lang="de-AT" sz="1100" dirty="0"/>
                    </a:p>
                  </a:txBody>
                  <a:tcPr marL="99060" marR="99060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e-AT" sz="1100" dirty="0"/>
                    </a:p>
                  </a:txBody>
                  <a:tcPr marL="99060" marR="99060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e-AT" sz="1100" dirty="0"/>
                    </a:p>
                  </a:txBody>
                  <a:tcPr marL="99060" marR="99060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3573">
                <a:tc rowSpan="3">
                  <a:txBody>
                    <a:bodyPr/>
                    <a:lstStyle/>
                    <a:p>
                      <a:r>
                        <a:rPr lang="de-DE" sz="1100" dirty="0" smtClean="0"/>
                        <a:t>Lernen mit Lukas:</a:t>
                      </a:r>
                      <a:endParaRPr lang="de-AT" sz="1100" dirty="0"/>
                    </a:p>
                  </a:txBody>
                  <a:tcPr marL="99060" marR="99060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e-AT" sz="1100" dirty="0"/>
                    </a:p>
                  </a:txBody>
                  <a:tcPr marL="99060" marR="99060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e-AT" sz="1100" dirty="0"/>
                    </a:p>
                  </a:txBody>
                  <a:tcPr marL="99060" marR="99060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3573">
                <a:tc vMerge="1">
                  <a:txBody>
                    <a:bodyPr/>
                    <a:lstStyle/>
                    <a:p>
                      <a:endParaRPr lang="de-AT" sz="1100" dirty="0"/>
                    </a:p>
                  </a:txBody>
                  <a:tcPr marL="99060" marR="99060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e-AT" sz="1100" dirty="0"/>
                    </a:p>
                  </a:txBody>
                  <a:tcPr marL="99060" marR="99060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e-AT" sz="1100" dirty="0"/>
                    </a:p>
                  </a:txBody>
                  <a:tcPr marL="99060" marR="99060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3573">
                <a:tc vMerge="1">
                  <a:txBody>
                    <a:bodyPr/>
                    <a:lstStyle/>
                    <a:p>
                      <a:endParaRPr lang="de-AT" sz="1100" dirty="0"/>
                    </a:p>
                  </a:txBody>
                  <a:tcPr marL="99060" marR="99060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e-AT" sz="1100" dirty="0"/>
                    </a:p>
                  </a:txBody>
                  <a:tcPr marL="99060" marR="99060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e-AT" sz="1100" dirty="0"/>
                    </a:p>
                  </a:txBody>
                  <a:tcPr marL="99060" marR="99060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3573">
                <a:tc rowSpan="3">
                  <a:txBody>
                    <a:bodyPr/>
                    <a:lstStyle/>
                    <a:p>
                      <a:r>
                        <a:rPr lang="de-DE" sz="1100" dirty="0" smtClean="0"/>
                        <a:t>Lernen mit </a:t>
                      </a:r>
                      <a:r>
                        <a:rPr lang="de-DE" sz="1100" dirty="0" err="1" smtClean="0"/>
                        <a:t>Uly</a:t>
                      </a:r>
                      <a:r>
                        <a:rPr lang="de-DE" sz="1100" dirty="0" smtClean="0"/>
                        <a:t>:</a:t>
                      </a:r>
                      <a:endParaRPr lang="de-AT" sz="1100" dirty="0"/>
                    </a:p>
                  </a:txBody>
                  <a:tcPr marL="99060" marR="99060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e-AT" sz="1100" dirty="0"/>
                    </a:p>
                  </a:txBody>
                  <a:tcPr marL="99060" marR="99060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e-AT" sz="1100" dirty="0"/>
                    </a:p>
                  </a:txBody>
                  <a:tcPr marL="99060" marR="99060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3573">
                <a:tc vMerge="1">
                  <a:txBody>
                    <a:bodyPr/>
                    <a:lstStyle/>
                    <a:p>
                      <a:endParaRPr lang="de-AT" sz="1100" dirty="0"/>
                    </a:p>
                  </a:txBody>
                  <a:tcPr marL="99060" marR="99060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e-AT" sz="1100" dirty="0"/>
                    </a:p>
                  </a:txBody>
                  <a:tcPr marL="99060" marR="99060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e-AT" sz="1100" dirty="0"/>
                    </a:p>
                  </a:txBody>
                  <a:tcPr marL="99060" marR="99060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3573">
                <a:tc vMerge="1">
                  <a:txBody>
                    <a:bodyPr/>
                    <a:lstStyle/>
                    <a:p>
                      <a:endParaRPr lang="de-AT" sz="1100" dirty="0"/>
                    </a:p>
                  </a:txBody>
                  <a:tcPr marL="99060" marR="99060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e-AT" sz="1100" dirty="0"/>
                    </a:p>
                  </a:txBody>
                  <a:tcPr marL="99060" marR="99060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e-AT" sz="1100" dirty="0"/>
                    </a:p>
                  </a:txBody>
                  <a:tcPr marL="99060" marR="99060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3573">
                <a:tc rowSpan="3">
                  <a:txBody>
                    <a:bodyPr/>
                    <a:lstStyle/>
                    <a:p>
                      <a:r>
                        <a:rPr lang="de-DE" sz="1100" dirty="0" smtClean="0"/>
                        <a:t>So geht</a:t>
                      </a:r>
                      <a:r>
                        <a:rPr lang="de-DE" sz="1100" baseline="0" dirty="0" smtClean="0"/>
                        <a:t> es mir jetzt:</a:t>
                      </a:r>
                      <a:endParaRPr lang="de-AT" sz="1100" dirty="0"/>
                    </a:p>
                  </a:txBody>
                  <a:tcPr marL="99060" marR="99060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e-AT" sz="1100" dirty="0"/>
                    </a:p>
                  </a:txBody>
                  <a:tcPr marL="99060" marR="99060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e-AT" sz="1100" dirty="0"/>
                    </a:p>
                  </a:txBody>
                  <a:tcPr marL="99060" marR="99060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3573">
                <a:tc vMerge="1">
                  <a:txBody>
                    <a:bodyPr/>
                    <a:lstStyle/>
                    <a:p>
                      <a:endParaRPr lang="de-AT" sz="1100" dirty="0"/>
                    </a:p>
                  </a:txBody>
                  <a:tcPr marL="99060" marR="99060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e-AT" sz="1100" dirty="0"/>
                    </a:p>
                  </a:txBody>
                  <a:tcPr marL="99060" marR="99060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e-AT" sz="1100" dirty="0"/>
                    </a:p>
                  </a:txBody>
                  <a:tcPr marL="99060" marR="99060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3573">
                <a:tc vMerge="1">
                  <a:txBody>
                    <a:bodyPr/>
                    <a:lstStyle/>
                    <a:p>
                      <a:endParaRPr lang="de-AT" sz="1100" dirty="0"/>
                    </a:p>
                  </a:txBody>
                  <a:tcPr marL="99060" marR="99060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e-AT" sz="1100" dirty="0"/>
                    </a:p>
                  </a:txBody>
                  <a:tcPr marL="99060" marR="99060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e-AT" sz="1100" dirty="0"/>
                    </a:p>
                  </a:txBody>
                  <a:tcPr marL="99060" marR="99060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Textfeld 4"/>
          <p:cNvSpPr txBox="1"/>
          <p:nvPr/>
        </p:nvSpPr>
        <p:spPr>
          <a:xfrm>
            <a:off x="232139" y="142853"/>
            <a:ext cx="43339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/>
              <a:t>Mein </a:t>
            </a:r>
            <a:r>
              <a:rPr lang="de-DE" sz="2400" b="1" dirty="0" err="1" smtClean="0"/>
              <a:t>KomFlex</a:t>
            </a:r>
            <a:r>
              <a:rPr lang="de-DE" sz="2400" dirty="0" smtClean="0"/>
              <a:t>-Jahr 2009/2010</a:t>
            </a:r>
            <a:endParaRPr lang="de-AT" sz="2400" dirty="0"/>
          </a:p>
        </p:txBody>
      </p:sp>
      <p:sp>
        <p:nvSpPr>
          <p:cNvPr id="6" name="Textfeld 5"/>
          <p:cNvSpPr txBox="1"/>
          <p:nvPr/>
        </p:nvSpPr>
        <p:spPr>
          <a:xfrm>
            <a:off x="5417347" y="214290"/>
            <a:ext cx="41791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Name: ………………………………………………...</a:t>
            </a:r>
            <a:endParaRPr lang="de-AT" dirty="0"/>
          </a:p>
        </p:txBody>
      </p:sp>
      <p:sp>
        <p:nvSpPr>
          <p:cNvPr id="7" name="Textfeld 6"/>
          <p:cNvSpPr txBox="1"/>
          <p:nvPr/>
        </p:nvSpPr>
        <p:spPr>
          <a:xfrm>
            <a:off x="238092" y="571480"/>
            <a:ext cx="53691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dirty="0" smtClean="0"/>
              <a:t>Rückblick für den Zeitraum von ……………….….. bis ………………..…</a:t>
            </a:r>
            <a:endParaRPr lang="de-AT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/>
          <p:cNvGraphicFramePr>
            <a:graphicFrameLocks noGrp="1"/>
          </p:cNvGraphicFramePr>
          <p:nvPr/>
        </p:nvGraphicFramePr>
        <p:xfrm>
          <a:off x="166654" y="928670"/>
          <a:ext cx="9572692" cy="5723379"/>
        </p:xfrm>
        <a:graphic>
          <a:graphicData uri="http://schemas.openxmlformats.org/drawingml/2006/table">
            <a:tbl>
              <a:tblPr firstRow="1" bandRow="1">
                <a:tableStyleId>{793D81CF-94F2-401A-BA57-92F5A7B2D0C5}</a:tableStyleId>
              </a:tblPr>
              <a:tblGrid>
                <a:gridCol w="1357322"/>
                <a:gridCol w="8215370"/>
              </a:tblGrid>
              <a:tr h="273573">
                <a:tc rowSpan="3">
                  <a:txBody>
                    <a:bodyPr/>
                    <a:lstStyle/>
                    <a:p>
                      <a:r>
                        <a:rPr lang="de-DE" sz="1100" b="0" dirty="0" smtClean="0">
                          <a:solidFill>
                            <a:schemeClr val="tx1"/>
                          </a:solidFill>
                        </a:rPr>
                        <a:t>Einführungswoche:</a:t>
                      </a:r>
                      <a:endParaRPr lang="de-AT" sz="1100" b="0" dirty="0">
                        <a:solidFill>
                          <a:schemeClr val="tx1"/>
                        </a:solidFill>
                      </a:endParaRPr>
                    </a:p>
                  </a:txBody>
                  <a:tcPr marL="99060" marR="99060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100" b="0" dirty="0" smtClean="0">
                          <a:solidFill>
                            <a:schemeClr val="tx1"/>
                          </a:solidFill>
                        </a:rPr>
                        <a:t>Ich</a:t>
                      </a:r>
                      <a:r>
                        <a:rPr lang="de-DE" sz="11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de-DE" sz="1100" b="0" dirty="0" smtClean="0">
                          <a:solidFill>
                            <a:schemeClr val="tx1"/>
                          </a:solidFill>
                        </a:rPr>
                        <a:t>habe mich anfangs                                                                                                                                                                                            gefühlt</a:t>
                      </a:r>
                      <a:endParaRPr lang="de-AT" sz="1100" b="0" dirty="0">
                        <a:solidFill>
                          <a:schemeClr val="tx1"/>
                        </a:solidFill>
                      </a:endParaRPr>
                    </a:p>
                  </a:txBody>
                  <a:tcPr marL="99060" marR="99060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3573">
                <a:tc vMerge="1">
                  <a:txBody>
                    <a:bodyPr/>
                    <a:lstStyle/>
                    <a:p>
                      <a:endParaRPr lang="de-AT" dirty="0"/>
                    </a:p>
                  </a:txBody>
                  <a:tcPr marL="99060" marR="99060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100" dirty="0" smtClean="0"/>
                        <a:t>Besonders</a:t>
                      </a:r>
                      <a:r>
                        <a:rPr lang="de-DE" sz="1100" baseline="0" dirty="0" smtClean="0"/>
                        <a:t> hat mir gefallen</a:t>
                      </a:r>
                      <a:endParaRPr lang="de-AT" sz="1100" dirty="0"/>
                    </a:p>
                  </a:txBody>
                  <a:tcPr marL="99060" marR="99060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66412">
                <a:tc vMerge="1">
                  <a:txBody>
                    <a:bodyPr/>
                    <a:lstStyle/>
                    <a:p>
                      <a:endParaRPr lang="de-AT" dirty="0"/>
                    </a:p>
                  </a:txBody>
                  <a:tcPr marL="99060" marR="99060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100" dirty="0" smtClean="0"/>
                        <a:t>Nicht so gut war für mich</a:t>
                      </a:r>
                      <a:endParaRPr lang="de-AT" sz="1100" dirty="0"/>
                    </a:p>
                  </a:txBody>
                  <a:tcPr marL="99060" marR="99060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50741">
                <a:tc row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100" dirty="0" smtClean="0"/>
                        <a:t>Lernen mit</a:t>
                      </a:r>
                      <a:r>
                        <a:rPr lang="de-DE" sz="1100" baseline="0" dirty="0" smtClean="0"/>
                        <a:t> Gudrun</a:t>
                      </a:r>
                      <a:endParaRPr lang="de-AT" sz="1100" dirty="0" smtClean="0"/>
                    </a:p>
                    <a:p>
                      <a:endParaRPr lang="de-AT" sz="1100" dirty="0"/>
                    </a:p>
                  </a:txBody>
                  <a:tcPr marL="99060" marR="99060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100" dirty="0" smtClean="0"/>
                        <a:t>Es hat mir gefallen</a:t>
                      </a:r>
                      <a:endParaRPr lang="de-AT" sz="1100" dirty="0"/>
                    </a:p>
                  </a:txBody>
                  <a:tcPr marL="99060" marR="99060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3573">
                <a:tc vMerge="1">
                  <a:txBody>
                    <a:bodyPr/>
                    <a:lstStyle/>
                    <a:p>
                      <a:endParaRPr lang="de-AT" sz="1100" dirty="0"/>
                    </a:p>
                  </a:txBody>
                  <a:tcPr marL="99060" marR="99060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100" dirty="0" smtClean="0"/>
                        <a:t>Ich würde mir wünschen</a:t>
                      </a:r>
                      <a:endParaRPr lang="de-AT" sz="1100" dirty="0"/>
                    </a:p>
                  </a:txBody>
                  <a:tcPr marL="99060" marR="99060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3573">
                <a:tc vMerge="1">
                  <a:txBody>
                    <a:bodyPr/>
                    <a:lstStyle/>
                    <a:p>
                      <a:endParaRPr lang="de-AT" sz="1100" dirty="0"/>
                    </a:p>
                  </a:txBody>
                  <a:tcPr marL="99060" marR="99060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100" dirty="0" smtClean="0"/>
                        <a:t>Das habe ich</a:t>
                      </a:r>
                      <a:r>
                        <a:rPr lang="de-DE" sz="1100" baseline="0" dirty="0" smtClean="0"/>
                        <a:t> mir gemerkt:</a:t>
                      </a:r>
                      <a:endParaRPr lang="de-AT" sz="1100" dirty="0"/>
                    </a:p>
                  </a:txBody>
                  <a:tcPr marL="99060" marR="99060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3573">
                <a:tc rowSpan="3">
                  <a:txBody>
                    <a:bodyPr/>
                    <a:lstStyle/>
                    <a:p>
                      <a:r>
                        <a:rPr lang="de-DE" sz="1100" dirty="0" smtClean="0"/>
                        <a:t>Lernen mit Hanna</a:t>
                      </a:r>
                      <a:endParaRPr lang="de-AT" sz="1100" dirty="0"/>
                    </a:p>
                  </a:txBody>
                  <a:tcPr marL="99060" marR="99060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100" dirty="0" smtClean="0"/>
                        <a:t>Es hat mir gefallen</a:t>
                      </a:r>
                      <a:endParaRPr lang="de-AT" sz="1100" dirty="0"/>
                    </a:p>
                  </a:txBody>
                  <a:tcPr marL="99060" marR="99060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3573">
                <a:tc vMerge="1">
                  <a:txBody>
                    <a:bodyPr/>
                    <a:lstStyle/>
                    <a:p>
                      <a:endParaRPr lang="de-AT" sz="1100" dirty="0"/>
                    </a:p>
                  </a:txBody>
                  <a:tcPr marL="99060" marR="99060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100" dirty="0" smtClean="0"/>
                        <a:t>Ich würde mir wünschen</a:t>
                      </a:r>
                      <a:endParaRPr lang="de-AT" sz="1100" dirty="0"/>
                    </a:p>
                  </a:txBody>
                  <a:tcPr marL="99060" marR="99060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3573">
                <a:tc vMerge="1">
                  <a:txBody>
                    <a:bodyPr/>
                    <a:lstStyle/>
                    <a:p>
                      <a:endParaRPr lang="de-AT" sz="1100" dirty="0"/>
                    </a:p>
                  </a:txBody>
                  <a:tcPr marL="99060" marR="99060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100" dirty="0" smtClean="0"/>
                        <a:t>Das habe ich</a:t>
                      </a:r>
                      <a:r>
                        <a:rPr lang="de-DE" sz="1100" baseline="0" dirty="0" smtClean="0"/>
                        <a:t> mir gemerkt:</a:t>
                      </a:r>
                      <a:endParaRPr lang="de-AT" sz="1100" dirty="0"/>
                    </a:p>
                  </a:txBody>
                  <a:tcPr marL="99060" marR="99060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3573">
                <a:tc rowSpan="3">
                  <a:txBody>
                    <a:bodyPr/>
                    <a:lstStyle/>
                    <a:p>
                      <a:r>
                        <a:rPr lang="de-DE" sz="1100" dirty="0" smtClean="0"/>
                        <a:t>Lernen mit Karin:</a:t>
                      </a:r>
                      <a:endParaRPr lang="de-AT" sz="1100" dirty="0"/>
                    </a:p>
                  </a:txBody>
                  <a:tcPr marL="99060" marR="99060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100" dirty="0" smtClean="0"/>
                        <a:t>Es hat mir gefallen</a:t>
                      </a:r>
                      <a:endParaRPr lang="de-AT" sz="1100" dirty="0"/>
                    </a:p>
                  </a:txBody>
                  <a:tcPr marL="99060" marR="99060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3573">
                <a:tc vMerge="1">
                  <a:txBody>
                    <a:bodyPr/>
                    <a:lstStyle/>
                    <a:p>
                      <a:endParaRPr lang="de-AT" sz="1100" dirty="0"/>
                    </a:p>
                  </a:txBody>
                  <a:tcPr marL="99060" marR="99060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100" dirty="0" smtClean="0"/>
                        <a:t>Ich würde mir wünschen</a:t>
                      </a:r>
                      <a:endParaRPr lang="de-AT" sz="1100" dirty="0"/>
                    </a:p>
                  </a:txBody>
                  <a:tcPr marL="99060" marR="99060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3573">
                <a:tc vMerge="1">
                  <a:txBody>
                    <a:bodyPr/>
                    <a:lstStyle/>
                    <a:p>
                      <a:endParaRPr lang="de-AT" sz="1100" dirty="0"/>
                    </a:p>
                  </a:txBody>
                  <a:tcPr marL="99060" marR="99060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100" dirty="0" smtClean="0"/>
                        <a:t>Das habe ich</a:t>
                      </a:r>
                      <a:r>
                        <a:rPr lang="de-DE" sz="1100" baseline="0" dirty="0" smtClean="0"/>
                        <a:t> mir gemerkt:</a:t>
                      </a:r>
                      <a:endParaRPr lang="de-AT" sz="1100" dirty="0"/>
                    </a:p>
                  </a:txBody>
                  <a:tcPr marL="99060" marR="99060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3573">
                <a:tc rowSpan="3">
                  <a:txBody>
                    <a:bodyPr/>
                    <a:lstStyle/>
                    <a:p>
                      <a:r>
                        <a:rPr lang="de-DE" sz="1100" dirty="0" smtClean="0"/>
                        <a:t>Lernen mit Lukas:</a:t>
                      </a:r>
                      <a:endParaRPr lang="de-AT" sz="1100" dirty="0"/>
                    </a:p>
                  </a:txBody>
                  <a:tcPr marL="99060" marR="99060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100" dirty="0" smtClean="0"/>
                        <a:t>Es hat mir gefallen</a:t>
                      </a:r>
                      <a:endParaRPr lang="de-AT" sz="1100" dirty="0"/>
                    </a:p>
                  </a:txBody>
                  <a:tcPr marL="99060" marR="99060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3573">
                <a:tc vMerge="1">
                  <a:txBody>
                    <a:bodyPr/>
                    <a:lstStyle/>
                    <a:p>
                      <a:endParaRPr lang="de-AT" sz="1100" dirty="0"/>
                    </a:p>
                  </a:txBody>
                  <a:tcPr marL="99060" marR="99060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100" dirty="0" smtClean="0"/>
                        <a:t>Ich würde mir wünschen</a:t>
                      </a:r>
                      <a:endParaRPr lang="de-AT" sz="1100" dirty="0"/>
                    </a:p>
                  </a:txBody>
                  <a:tcPr marL="99060" marR="99060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3573">
                <a:tc vMerge="1">
                  <a:txBody>
                    <a:bodyPr/>
                    <a:lstStyle/>
                    <a:p>
                      <a:endParaRPr lang="de-AT" sz="1100" dirty="0"/>
                    </a:p>
                  </a:txBody>
                  <a:tcPr marL="99060" marR="99060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100" dirty="0" smtClean="0"/>
                        <a:t>Das habe ich</a:t>
                      </a:r>
                      <a:r>
                        <a:rPr lang="de-DE" sz="1100" baseline="0" dirty="0" smtClean="0"/>
                        <a:t> mir gemerkt:</a:t>
                      </a:r>
                      <a:endParaRPr lang="de-AT" sz="1100" dirty="0"/>
                    </a:p>
                  </a:txBody>
                  <a:tcPr marL="99060" marR="99060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3573">
                <a:tc rowSpan="3">
                  <a:txBody>
                    <a:bodyPr/>
                    <a:lstStyle/>
                    <a:p>
                      <a:r>
                        <a:rPr lang="de-DE" sz="1100" dirty="0" smtClean="0"/>
                        <a:t>Lernen mit </a:t>
                      </a:r>
                      <a:r>
                        <a:rPr lang="de-DE" sz="1100" dirty="0" err="1" smtClean="0"/>
                        <a:t>Uly</a:t>
                      </a:r>
                      <a:r>
                        <a:rPr lang="de-DE" sz="1100" dirty="0" smtClean="0"/>
                        <a:t>:</a:t>
                      </a:r>
                      <a:endParaRPr lang="de-AT" sz="1100" dirty="0"/>
                    </a:p>
                  </a:txBody>
                  <a:tcPr marL="99060" marR="99060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100" dirty="0" smtClean="0"/>
                        <a:t>Es hat mir gefallen</a:t>
                      </a:r>
                      <a:endParaRPr lang="de-AT" sz="1100" dirty="0"/>
                    </a:p>
                  </a:txBody>
                  <a:tcPr marL="99060" marR="99060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3573">
                <a:tc vMerge="1">
                  <a:txBody>
                    <a:bodyPr/>
                    <a:lstStyle/>
                    <a:p>
                      <a:endParaRPr lang="de-AT" sz="1100" dirty="0"/>
                    </a:p>
                  </a:txBody>
                  <a:tcPr marL="99060" marR="99060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100" dirty="0" smtClean="0"/>
                        <a:t>Ich würde mir wünschen</a:t>
                      </a:r>
                      <a:endParaRPr lang="de-AT" sz="1100" dirty="0"/>
                    </a:p>
                  </a:txBody>
                  <a:tcPr marL="99060" marR="99060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3573">
                <a:tc vMerge="1">
                  <a:txBody>
                    <a:bodyPr/>
                    <a:lstStyle/>
                    <a:p>
                      <a:endParaRPr lang="de-AT" sz="1100" dirty="0"/>
                    </a:p>
                  </a:txBody>
                  <a:tcPr marL="99060" marR="99060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100" dirty="0" smtClean="0"/>
                        <a:t>Das habe ich</a:t>
                      </a:r>
                      <a:r>
                        <a:rPr lang="de-DE" sz="1100" baseline="0" dirty="0" smtClean="0"/>
                        <a:t> mir gemerkt:</a:t>
                      </a:r>
                      <a:endParaRPr lang="de-AT" sz="1100" dirty="0"/>
                    </a:p>
                  </a:txBody>
                  <a:tcPr marL="99060" marR="99060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3573">
                <a:tc rowSpan="3">
                  <a:txBody>
                    <a:bodyPr/>
                    <a:lstStyle/>
                    <a:p>
                      <a:r>
                        <a:rPr lang="de-DE" sz="1100" dirty="0" smtClean="0"/>
                        <a:t>So geht</a:t>
                      </a:r>
                      <a:r>
                        <a:rPr lang="de-DE" sz="1100" baseline="0" dirty="0" smtClean="0"/>
                        <a:t> es mir jetzt:</a:t>
                      </a:r>
                      <a:endParaRPr lang="de-AT" sz="1100" dirty="0"/>
                    </a:p>
                  </a:txBody>
                  <a:tcPr marL="99060" marR="99060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100" dirty="0" smtClean="0"/>
                        <a:t>Ich habe gemerkt, dass ich gut</a:t>
                      </a:r>
                      <a:endParaRPr lang="de-AT" sz="1100" dirty="0"/>
                    </a:p>
                  </a:txBody>
                  <a:tcPr marL="99060" marR="99060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3573">
                <a:tc vMerge="1">
                  <a:txBody>
                    <a:bodyPr/>
                    <a:lstStyle/>
                    <a:p>
                      <a:endParaRPr lang="de-AT" sz="1100" dirty="0"/>
                    </a:p>
                  </a:txBody>
                  <a:tcPr marL="99060" marR="99060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100" dirty="0" smtClean="0"/>
                        <a:t>Da möchte ich</a:t>
                      </a:r>
                      <a:r>
                        <a:rPr lang="de-DE" sz="1100" baseline="0" dirty="0" smtClean="0"/>
                        <a:t> gerne besser werden:</a:t>
                      </a:r>
                      <a:endParaRPr lang="de-AT" sz="1100" dirty="0"/>
                    </a:p>
                  </a:txBody>
                  <a:tcPr marL="99060" marR="99060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3573">
                <a:tc vMerge="1">
                  <a:txBody>
                    <a:bodyPr/>
                    <a:lstStyle/>
                    <a:p>
                      <a:endParaRPr lang="de-AT" sz="1100" dirty="0"/>
                    </a:p>
                  </a:txBody>
                  <a:tcPr marL="99060" marR="99060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100" dirty="0" smtClean="0"/>
                        <a:t>Ich finde unsere Klassengemeinschaft</a:t>
                      </a:r>
                      <a:endParaRPr lang="de-AT" sz="1100" dirty="0"/>
                    </a:p>
                  </a:txBody>
                  <a:tcPr marL="99060" marR="99060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Textfeld 4"/>
          <p:cNvSpPr txBox="1"/>
          <p:nvPr/>
        </p:nvSpPr>
        <p:spPr>
          <a:xfrm>
            <a:off x="232139" y="142853"/>
            <a:ext cx="43339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/>
              <a:t>Mein </a:t>
            </a:r>
            <a:r>
              <a:rPr lang="de-DE" sz="2400" b="1" dirty="0" err="1" smtClean="0"/>
              <a:t>KomFlex</a:t>
            </a:r>
            <a:r>
              <a:rPr lang="de-DE" sz="2400" dirty="0" smtClean="0"/>
              <a:t>-Jahr 2009/2010</a:t>
            </a:r>
            <a:endParaRPr lang="de-AT" sz="2400" dirty="0"/>
          </a:p>
        </p:txBody>
      </p:sp>
      <p:sp>
        <p:nvSpPr>
          <p:cNvPr id="6" name="Textfeld 5"/>
          <p:cNvSpPr txBox="1"/>
          <p:nvPr/>
        </p:nvSpPr>
        <p:spPr>
          <a:xfrm>
            <a:off x="5417347" y="214290"/>
            <a:ext cx="41791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Name:  </a:t>
            </a:r>
            <a:endParaRPr lang="de-AT" dirty="0"/>
          </a:p>
        </p:txBody>
      </p:sp>
      <p:sp>
        <p:nvSpPr>
          <p:cNvPr id="7" name="Textfeld 6"/>
          <p:cNvSpPr txBox="1"/>
          <p:nvPr/>
        </p:nvSpPr>
        <p:spPr>
          <a:xfrm>
            <a:off x="238092" y="571480"/>
            <a:ext cx="314002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dirty="0" smtClean="0"/>
              <a:t>Rückblick auf die ersten 3 Wochen</a:t>
            </a:r>
            <a:endParaRPr lang="de-AT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/>
          <p:cNvGraphicFramePr>
            <a:graphicFrameLocks noGrp="1"/>
          </p:cNvGraphicFramePr>
          <p:nvPr/>
        </p:nvGraphicFramePr>
        <p:xfrm>
          <a:off x="166654" y="928670"/>
          <a:ext cx="9501254" cy="5786481"/>
        </p:xfrm>
        <a:graphic>
          <a:graphicData uri="http://schemas.openxmlformats.org/drawingml/2006/table">
            <a:tbl>
              <a:tblPr firstRow="1" bandRow="1">
                <a:tableStyleId>{793D81CF-94F2-401A-BA57-92F5A7B2D0C5}</a:tableStyleId>
              </a:tblPr>
              <a:tblGrid>
                <a:gridCol w="1520804"/>
                <a:gridCol w="7980450"/>
              </a:tblGrid>
              <a:tr h="486653">
                <a:tc>
                  <a:txBody>
                    <a:bodyPr/>
                    <a:lstStyle/>
                    <a:p>
                      <a:endParaRPr lang="de-AT" sz="1100" dirty="0">
                        <a:solidFill>
                          <a:srgbClr val="002060"/>
                        </a:solidFill>
                      </a:endParaRPr>
                    </a:p>
                  </a:txBody>
                  <a:tcPr marL="99060" marR="99060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e-AT" sz="1100" dirty="0">
                        <a:solidFill>
                          <a:srgbClr val="002060"/>
                        </a:solidFill>
                      </a:endParaRPr>
                    </a:p>
                  </a:txBody>
                  <a:tcPr marL="99060" marR="99060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86653">
                <a:tc>
                  <a:txBody>
                    <a:bodyPr/>
                    <a:lstStyle/>
                    <a:p>
                      <a:endParaRPr lang="de-AT" sz="1100" dirty="0"/>
                    </a:p>
                  </a:txBody>
                  <a:tcPr marL="99060" marR="99060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e-AT" sz="1100" dirty="0"/>
                    </a:p>
                  </a:txBody>
                  <a:tcPr marL="99060" marR="99060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73914">
                <a:tc>
                  <a:txBody>
                    <a:bodyPr/>
                    <a:lstStyle/>
                    <a:p>
                      <a:endParaRPr lang="de-AT" sz="1100" dirty="0"/>
                    </a:p>
                  </a:txBody>
                  <a:tcPr marL="99060" marR="99060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e-AT" sz="1100" dirty="0"/>
                    </a:p>
                  </a:txBody>
                  <a:tcPr marL="99060" marR="99060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46037">
                <a:tc>
                  <a:txBody>
                    <a:bodyPr/>
                    <a:lstStyle/>
                    <a:p>
                      <a:endParaRPr lang="de-AT" sz="1000" dirty="0"/>
                    </a:p>
                  </a:txBody>
                  <a:tcPr marL="99060" marR="99060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e-AT" sz="1000" dirty="0"/>
                    </a:p>
                  </a:txBody>
                  <a:tcPr marL="99060" marR="99060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86653">
                <a:tc>
                  <a:txBody>
                    <a:bodyPr/>
                    <a:lstStyle/>
                    <a:p>
                      <a:endParaRPr lang="de-AT" sz="1100" dirty="0"/>
                    </a:p>
                  </a:txBody>
                  <a:tcPr marL="99060" marR="99060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e-AT" sz="1100" dirty="0"/>
                    </a:p>
                  </a:txBody>
                  <a:tcPr marL="99060" marR="99060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86653">
                <a:tc>
                  <a:txBody>
                    <a:bodyPr/>
                    <a:lstStyle/>
                    <a:p>
                      <a:endParaRPr lang="de-AT" sz="1100" dirty="0"/>
                    </a:p>
                  </a:txBody>
                  <a:tcPr marL="99060" marR="99060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e-AT" sz="1100" dirty="0"/>
                    </a:p>
                  </a:txBody>
                  <a:tcPr marL="99060" marR="99060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86653">
                <a:tc>
                  <a:txBody>
                    <a:bodyPr/>
                    <a:lstStyle/>
                    <a:p>
                      <a:endParaRPr lang="de-AT" sz="1100" dirty="0"/>
                    </a:p>
                  </a:txBody>
                  <a:tcPr marL="99060" marR="99060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e-AT" sz="1100" dirty="0"/>
                    </a:p>
                  </a:txBody>
                  <a:tcPr marL="99060" marR="99060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86653">
                <a:tc>
                  <a:txBody>
                    <a:bodyPr/>
                    <a:lstStyle/>
                    <a:p>
                      <a:endParaRPr lang="de-AT" sz="1100" dirty="0"/>
                    </a:p>
                  </a:txBody>
                  <a:tcPr marL="99060" marR="99060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e-AT" sz="1100" dirty="0"/>
                    </a:p>
                  </a:txBody>
                  <a:tcPr marL="99060" marR="99060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86653">
                <a:tc>
                  <a:txBody>
                    <a:bodyPr/>
                    <a:lstStyle/>
                    <a:p>
                      <a:endParaRPr lang="de-AT" sz="1100" dirty="0"/>
                    </a:p>
                  </a:txBody>
                  <a:tcPr marL="99060" marR="99060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e-AT" sz="1100" dirty="0"/>
                    </a:p>
                  </a:txBody>
                  <a:tcPr marL="99060" marR="99060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86653">
                <a:tc>
                  <a:txBody>
                    <a:bodyPr/>
                    <a:lstStyle/>
                    <a:p>
                      <a:endParaRPr lang="de-AT" sz="1100" dirty="0"/>
                    </a:p>
                  </a:txBody>
                  <a:tcPr marL="99060" marR="99060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e-AT" sz="1100" dirty="0"/>
                    </a:p>
                  </a:txBody>
                  <a:tcPr marL="99060" marR="99060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86653">
                <a:tc>
                  <a:txBody>
                    <a:bodyPr/>
                    <a:lstStyle/>
                    <a:p>
                      <a:endParaRPr lang="de-AT" sz="1100" dirty="0"/>
                    </a:p>
                  </a:txBody>
                  <a:tcPr marL="99060" marR="99060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e-AT" sz="1100" dirty="0"/>
                    </a:p>
                  </a:txBody>
                  <a:tcPr marL="99060" marR="99060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86653">
                <a:tc>
                  <a:txBody>
                    <a:bodyPr/>
                    <a:lstStyle/>
                    <a:p>
                      <a:endParaRPr lang="de-AT" sz="1100" dirty="0"/>
                    </a:p>
                  </a:txBody>
                  <a:tcPr marL="99060" marR="99060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e-AT" sz="1100" dirty="0"/>
                    </a:p>
                  </a:txBody>
                  <a:tcPr marL="99060" marR="99060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Textfeld 4"/>
          <p:cNvSpPr txBox="1"/>
          <p:nvPr/>
        </p:nvSpPr>
        <p:spPr>
          <a:xfrm>
            <a:off x="232139" y="142853"/>
            <a:ext cx="43339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/>
              <a:t>Das </a:t>
            </a:r>
            <a:r>
              <a:rPr lang="de-DE" sz="2400" b="1" dirty="0" err="1" smtClean="0"/>
              <a:t>KomFlex</a:t>
            </a:r>
            <a:r>
              <a:rPr lang="de-DE" sz="2400" dirty="0" smtClean="0"/>
              <a:t>-Jahr </a:t>
            </a:r>
            <a:r>
              <a:rPr lang="de-DE" sz="2400" dirty="0" smtClean="0"/>
              <a:t>2009/2010</a:t>
            </a:r>
            <a:endParaRPr lang="de-AT" sz="2400" dirty="0"/>
          </a:p>
        </p:txBody>
      </p:sp>
      <p:sp>
        <p:nvSpPr>
          <p:cNvPr id="6" name="Textfeld 5"/>
          <p:cNvSpPr txBox="1"/>
          <p:nvPr/>
        </p:nvSpPr>
        <p:spPr>
          <a:xfrm>
            <a:off x="5417347" y="214290"/>
            <a:ext cx="41791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Name: ………………………………………………...</a:t>
            </a:r>
            <a:endParaRPr lang="de-AT" dirty="0"/>
          </a:p>
        </p:txBody>
      </p:sp>
      <p:sp>
        <p:nvSpPr>
          <p:cNvPr id="7" name="Textfeld 6"/>
          <p:cNvSpPr txBox="1"/>
          <p:nvPr/>
        </p:nvSpPr>
        <p:spPr>
          <a:xfrm>
            <a:off x="238092" y="571480"/>
            <a:ext cx="53691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dirty="0" smtClean="0"/>
              <a:t>Rückblick für den Zeitraum von ……………….….. bis ………………..…</a:t>
            </a:r>
            <a:endParaRPr lang="de-AT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/>
          <p:cNvGraphicFramePr>
            <a:graphicFrameLocks noGrp="1"/>
          </p:cNvGraphicFramePr>
          <p:nvPr/>
        </p:nvGraphicFramePr>
        <p:xfrm>
          <a:off x="166654" y="928670"/>
          <a:ext cx="9501254" cy="5643603"/>
        </p:xfrm>
        <a:graphic>
          <a:graphicData uri="http://schemas.openxmlformats.org/drawingml/2006/table">
            <a:tbl>
              <a:tblPr firstRow="1" bandRow="1">
                <a:tableStyleId>{793D81CF-94F2-401A-BA57-92F5A7B2D0C5}</a:tableStyleId>
              </a:tblPr>
              <a:tblGrid>
                <a:gridCol w="2571768"/>
                <a:gridCol w="6929486"/>
              </a:tblGrid>
              <a:tr h="958108">
                <a:tc>
                  <a:txBody>
                    <a:bodyPr/>
                    <a:lstStyle/>
                    <a:p>
                      <a:r>
                        <a:rPr lang="de-DE" sz="1600" b="0" dirty="0" smtClean="0">
                          <a:solidFill>
                            <a:schemeClr val="tx1"/>
                          </a:solidFill>
                        </a:rPr>
                        <a:t>Mein Eindruck</a:t>
                      </a:r>
                      <a:r>
                        <a:rPr lang="de-DE" sz="1600" b="0" baseline="0" dirty="0" smtClean="0">
                          <a:solidFill>
                            <a:schemeClr val="tx1"/>
                          </a:solidFill>
                        </a:rPr>
                        <a:t> – Eigenschaften, die auf …. Zutreffen:</a:t>
                      </a:r>
                      <a:endParaRPr lang="de-AT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9060" marR="99060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e-AT" sz="1100" dirty="0">
                        <a:solidFill>
                          <a:schemeClr val="tx1"/>
                        </a:solidFill>
                      </a:endParaRPr>
                    </a:p>
                  </a:txBody>
                  <a:tcPr marL="99060" marR="99060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958108">
                <a:tc>
                  <a:txBody>
                    <a:bodyPr/>
                    <a:lstStyle/>
                    <a:p>
                      <a:r>
                        <a:rPr lang="de-DE" sz="1600" dirty="0" smtClean="0">
                          <a:solidFill>
                            <a:schemeClr val="tx1"/>
                          </a:solidFill>
                        </a:rPr>
                        <a:t>Engagement und Interesse:</a:t>
                      </a:r>
                      <a:endParaRPr lang="de-AT" sz="1600" dirty="0">
                        <a:solidFill>
                          <a:schemeClr val="tx1"/>
                        </a:solidFill>
                      </a:endParaRPr>
                    </a:p>
                  </a:txBody>
                  <a:tcPr marL="99060" marR="99060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e-AT" sz="1100" dirty="0">
                        <a:solidFill>
                          <a:schemeClr val="tx1"/>
                        </a:solidFill>
                      </a:endParaRPr>
                    </a:p>
                  </a:txBody>
                  <a:tcPr marL="99060" marR="99060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933027">
                <a:tc>
                  <a:txBody>
                    <a:bodyPr/>
                    <a:lstStyle/>
                    <a:p>
                      <a:r>
                        <a:rPr lang="de-DE" sz="1600" dirty="0" smtClean="0">
                          <a:solidFill>
                            <a:schemeClr val="tx1"/>
                          </a:solidFill>
                        </a:rPr>
                        <a:t>Platz in der Klassengemeinschaft:</a:t>
                      </a:r>
                      <a:endParaRPr lang="de-AT" sz="1600" dirty="0">
                        <a:solidFill>
                          <a:schemeClr val="tx1"/>
                        </a:solidFill>
                      </a:endParaRPr>
                    </a:p>
                  </a:txBody>
                  <a:tcPr marL="99060" marR="99060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e-AT" sz="1100" dirty="0">
                        <a:solidFill>
                          <a:schemeClr val="tx1"/>
                        </a:solidFill>
                      </a:endParaRPr>
                    </a:p>
                  </a:txBody>
                  <a:tcPr marL="99060" marR="99060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78144">
                <a:tc>
                  <a:txBody>
                    <a:bodyPr/>
                    <a:lstStyle/>
                    <a:p>
                      <a:r>
                        <a:rPr lang="de-DE" sz="1600" dirty="0" smtClean="0">
                          <a:solidFill>
                            <a:schemeClr val="tx1"/>
                          </a:solidFill>
                        </a:rPr>
                        <a:t>„Konfliktpotential“</a:t>
                      </a:r>
                      <a:r>
                        <a:rPr lang="de-DE" sz="1600" baseline="0" dirty="0" smtClean="0">
                          <a:solidFill>
                            <a:schemeClr val="tx1"/>
                          </a:solidFill>
                        </a:rPr>
                        <a:t> – was sollten wir im Auge behalten:</a:t>
                      </a:r>
                      <a:endParaRPr lang="de-AT" sz="1600" dirty="0">
                        <a:solidFill>
                          <a:schemeClr val="tx1"/>
                        </a:solidFill>
                      </a:endParaRPr>
                    </a:p>
                  </a:txBody>
                  <a:tcPr marL="99060" marR="99060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e-AT" sz="1000" dirty="0">
                        <a:solidFill>
                          <a:schemeClr val="tx1"/>
                        </a:solidFill>
                      </a:endParaRPr>
                    </a:p>
                  </a:txBody>
                  <a:tcPr marL="99060" marR="99060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958108">
                <a:tc>
                  <a:txBody>
                    <a:bodyPr/>
                    <a:lstStyle/>
                    <a:p>
                      <a:r>
                        <a:rPr lang="de-DE" sz="1600" dirty="0" smtClean="0">
                          <a:solidFill>
                            <a:schemeClr val="tx1"/>
                          </a:solidFill>
                        </a:rPr>
                        <a:t>Fähigkeiten:</a:t>
                      </a:r>
                      <a:endParaRPr lang="de-AT" sz="1600" dirty="0">
                        <a:solidFill>
                          <a:schemeClr val="tx1"/>
                        </a:solidFill>
                      </a:endParaRPr>
                    </a:p>
                  </a:txBody>
                  <a:tcPr marL="99060" marR="99060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e-AT" sz="1100" dirty="0">
                        <a:solidFill>
                          <a:schemeClr val="tx1"/>
                        </a:solidFill>
                      </a:endParaRPr>
                    </a:p>
                  </a:txBody>
                  <a:tcPr marL="99060" marR="99060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958108">
                <a:tc>
                  <a:txBody>
                    <a:bodyPr/>
                    <a:lstStyle/>
                    <a:p>
                      <a:r>
                        <a:rPr lang="de-DE" sz="1600" dirty="0" smtClean="0">
                          <a:solidFill>
                            <a:schemeClr val="tx1"/>
                          </a:solidFill>
                        </a:rPr>
                        <a:t>Defizite</a:t>
                      </a:r>
                      <a:r>
                        <a:rPr lang="de-DE" sz="1600" baseline="0" dirty="0" smtClean="0">
                          <a:solidFill>
                            <a:schemeClr val="tx1"/>
                          </a:solidFill>
                        </a:rPr>
                        <a:t> und Handicaps:</a:t>
                      </a:r>
                      <a:endParaRPr lang="de-AT" sz="1600" dirty="0">
                        <a:solidFill>
                          <a:schemeClr val="tx1"/>
                        </a:solidFill>
                      </a:endParaRPr>
                    </a:p>
                  </a:txBody>
                  <a:tcPr marL="99060" marR="99060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e-AT" sz="1100" dirty="0">
                        <a:solidFill>
                          <a:schemeClr val="tx1"/>
                        </a:solidFill>
                      </a:endParaRPr>
                    </a:p>
                  </a:txBody>
                  <a:tcPr marL="99060" marR="99060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Textfeld 4"/>
          <p:cNvSpPr txBox="1"/>
          <p:nvPr/>
        </p:nvSpPr>
        <p:spPr>
          <a:xfrm>
            <a:off x="232139" y="142853"/>
            <a:ext cx="60067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/>
              <a:t>Das </a:t>
            </a:r>
            <a:r>
              <a:rPr lang="de-DE" sz="2400" b="1" dirty="0" err="1" smtClean="0"/>
              <a:t>KomFlex</a:t>
            </a:r>
            <a:r>
              <a:rPr lang="de-DE" sz="2400" dirty="0" smtClean="0"/>
              <a:t>-Jahr 2009/2010 von ……………</a:t>
            </a:r>
            <a:endParaRPr lang="de-AT" sz="2400" dirty="0"/>
          </a:p>
        </p:txBody>
      </p:sp>
      <p:sp>
        <p:nvSpPr>
          <p:cNvPr id="6" name="Textfeld 5"/>
          <p:cNvSpPr txBox="1"/>
          <p:nvPr/>
        </p:nvSpPr>
        <p:spPr>
          <a:xfrm>
            <a:off x="5524504" y="500042"/>
            <a:ext cx="41791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Feedback (Lehrer):</a:t>
            </a:r>
            <a:endParaRPr lang="de-AT" dirty="0"/>
          </a:p>
        </p:txBody>
      </p:sp>
      <p:sp>
        <p:nvSpPr>
          <p:cNvPr id="7" name="Textfeld 6"/>
          <p:cNvSpPr txBox="1"/>
          <p:nvPr/>
        </p:nvSpPr>
        <p:spPr>
          <a:xfrm>
            <a:off x="238092" y="571480"/>
            <a:ext cx="30374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dirty="0" smtClean="0"/>
              <a:t>Rückblick auf die ersten 3 Wochen</a:t>
            </a:r>
            <a:endParaRPr lang="de-AT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294</Words>
  <Application>Microsoft Office PowerPoint</Application>
  <PresentationFormat>A4-Papier (210x297 mm)</PresentationFormat>
  <Paragraphs>68</Paragraphs>
  <Slides>6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7" baseType="lpstr">
      <vt:lpstr>Larissa-Design</vt:lpstr>
      <vt:lpstr>Folie 1</vt:lpstr>
      <vt:lpstr>Folie 2</vt:lpstr>
      <vt:lpstr>Folie 3</vt:lpstr>
      <vt:lpstr>Folie 4</vt:lpstr>
      <vt:lpstr>Folie 5</vt:lpstr>
      <vt:lpstr>Folie 6</vt:lpstr>
    </vt:vector>
  </TitlesOfParts>
  <Company>Hannas Zoo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Wolfgang Scherer</dc:creator>
  <cp:lastModifiedBy>Wolfgang Scherer</cp:lastModifiedBy>
  <cp:revision>9</cp:revision>
  <dcterms:created xsi:type="dcterms:W3CDTF">2009-10-22T20:36:39Z</dcterms:created>
  <dcterms:modified xsi:type="dcterms:W3CDTF">2009-10-22T21:54:27Z</dcterms:modified>
</cp:coreProperties>
</file>